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8"/>
  </p:notesMasterIdLst>
  <p:sldIdLst>
    <p:sldId id="301" r:id="rId2"/>
    <p:sldId id="271" r:id="rId3"/>
    <p:sldId id="302" r:id="rId4"/>
    <p:sldId id="304" r:id="rId5"/>
    <p:sldId id="303" r:id="rId6"/>
    <p:sldId id="339"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20" r:id="rId22"/>
    <p:sldId id="319" r:id="rId23"/>
    <p:sldId id="322" r:id="rId24"/>
    <p:sldId id="321" r:id="rId25"/>
    <p:sldId id="323" r:id="rId26"/>
    <p:sldId id="324" r:id="rId27"/>
    <p:sldId id="325" r:id="rId28"/>
    <p:sldId id="326" r:id="rId29"/>
    <p:sldId id="327" r:id="rId30"/>
    <p:sldId id="334" r:id="rId31"/>
    <p:sldId id="335" r:id="rId32"/>
    <p:sldId id="336" r:id="rId33"/>
    <p:sldId id="337" r:id="rId34"/>
    <p:sldId id="328" r:id="rId35"/>
    <p:sldId id="338" r:id="rId36"/>
    <p:sldId id="329" r:id="rId37"/>
    <p:sldId id="330" r:id="rId38"/>
    <p:sldId id="331" r:id="rId39"/>
    <p:sldId id="332" r:id="rId40"/>
    <p:sldId id="333" r:id="rId41"/>
    <p:sldId id="340" r:id="rId42"/>
    <p:sldId id="341" r:id="rId43"/>
    <p:sldId id="342" r:id="rId44"/>
    <p:sldId id="343" r:id="rId45"/>
    <p:sldId id="344" r:id="rId46"/>
    <p:sldId id="345" r:id="rId47"/>
    <p:sldId id="346" r:id="rId48"/>
    <p:sldId id="347" r:id="rId49"/>
    <p:sldId id="348" r:id="rId50"/>
    <p:sldId id="349" r:id="rId51"/>
    <p:sldId id="350" r:id="rId52"/>
    <p:sldId id="352" r:id="rId53"/>
    <p:sldId id="351" r:id="rId54"/>
    <p:sldId id="353" r:id="rId55"/>
    <p:sldId id="354" r:id="rId56"/>
    <p:sldId id="273" r:id="rId57"/>
  </p:sldIdLst>
  <p:sldSz cx="12192000" cy="6858000"/>
  <p:notesSz cx="6858000" cy="9144000"/>
  <p:embeddedFontLst>
    <p:embeddedFont>
      <p:font typeface="微软雅黑" panose="020B0503020204020204" pitchFamily="34" charset="-122"/>
      <p:regular r:id="rId59"/>
      <p:bold r:id="rId60"/>
    </p:embeddedFont>
    <p:embeddedFont>
      <p:font typeface="等线" panose="02010600030101010101" pitchFamily="2" charset="-122"/>
      <p:regular r:id="rId61"/>
      <p:bold r:id="rId6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6CC3"/>
    <a:srgbClr val="68578F"/>
    <a:srgbClr val="7E3A66"/>
    <a:srgbClr val="3F576F"/>
    <a:srgbClr val="5BCABF"/>
    <a:srgbClr val="EB9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49" autoAdjust="0"/>
    <p:restoredTop sz="86576" autoAdjust="0"/>
  </p:normalViewPr>
  <p:slideViewPr>
    <p:cSldViewPr snapToGrid="0" showGuides="1">
      <p:cViewPr varScale="1">
        <p:scale>
          <a:sx n="94" d="100"/>
          <a:sy n="94" d="100"/>
        </p:scale>
        <p:origin x="702" y="84"/>
      </p:cViewPr>
      <p:guideLst>
        <p:guide orient="horz" pos="2137"/>
        <p:guide pos="3817"/>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F82F3-E3B2-40F0-A4B9-972914C8FA4C}" type="datetimeFigureOut">
              <a:rPr lang="zh-CN" altLang="en-US" smtClean="0"/>
              <a:t>2019/11/18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2FB9E-D40D-4D5F-80D2-27A8715A0BB1}" type="slidenum">
              <a:rPr lang="zh-CN" altLang="en-US" smtClean="0"/>
              <a:t>‹#›</a:t>
            </a:fld>
            <a:endParaRPr lang="zh-CN" altLang="en-US"/>
          </a:p>
        </p:txBody>
      </p:sp>
    </p:spTree>
    <p:extLst>
      <p:ext uri="{BB962C8B-B14F-4D97-AF65-F5344CB8AC3E}">
        <p14:creationId xmlns:p14="http://schemas.microsoft.com/office/powerpoint/2010/main" val="116448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aike.baidu.com/item/%E6%B5%81%E5%AF%86%E7%A0%81"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blog.csdn.net/lizhitao/article/details/9358579" TargetMode="External"/><Relationship Id="rId4" Type="http://schemas.openxmlformats.org/officeDocument/2006/relationships/hyperlink" Target="https://baike.baidu.com/item/%E4%BC%AA%E9%9A%8F%E6%9C%BA%E6%95%B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zh.wikipedia.org/wiki/%E5%89%8D%E5%90%91%E9%8C%AF%E8%AA%A4%E6%9B%B4%E6%AD%A3#cite_note-1" TargetMode="External"/><Relationship Id="rId7" Type="http://schemas.openxmlformats.org/officeDocument/2006/relationships/hyperlink" Target="https://zh.wikipedia.org/wiki/ARQ"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zh.wikipedia.org/wiki/%E9%87%8C%E5%BE%B7-%E6%89%80%E7%BD%97%E9%97%A8%E7%A0%81" TargetMode="External"/><Relationship Id="rId5" Type="http://schemas.openxmlformats.org/officeDocument/2006/relationships/hyperlink" Target="https://zh.wikipedia.org/wiki/%E6%B1%89%E6%98%8E%E7%A0%81" TargetMode="External"/><Relationship Id="rId4" Type="http://schemas.openxmlformats.org/officeDocument/2006/relationships/hyperlink" Target="https://zh.wikipedia.org/wiki/%E6%AF%94%E7%89%B9%E8%AF%AF%E7%A0%81%E7%8E%87"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HTTP/2 </a:t>
            </a:r>
            <a:r>
              <a:rPr lang="zh-CN" altLang="en-US" dirty="0"/>
              <a:t>多路复用，重传等待带来的影响将会更严重</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16</a:t>
            </a:fld>
            <a:endParaRPr lang="zh-CN" altLang="en-US"/>
          </a:p>
        </p:txBody>
      </p:sp>
    </p:spTree>
    <p:extLst>
      <p:ext uri="{BB962C8B-B14F-4D97-AF65-F5344CB8AC3E}">
        <p14:creationId xmlns:p14="http://schemas.microsoft.com/office/powerpoint/2010/main" val="1576840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第三方签名的必要性，中间人攻击</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28</a:t>
            </a:fld>
            <a:endParaRPr lang="zh-CN" altLang="en-US"/>
          </a:p>
        </p:txBody>
      </p:sp>
    </p:spTree>
    <p:extLst>
      <p:ext uri="{BB962C8B-B14F-4D97-AF65-F5344CB8AC3E}">
        <p14:creationId xmlns:p14="http://schemas.microsoft.com/office/powerpoint/2010/main" val="208958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29</a:t>
            </a:fld>
            <a:endParaRPr lang="zh-CN" altLang="en-US"/>
          </a:p>
        </p:txBody>
      </p:sp>
    </p:spTree>
    <p:extLst>
      <p:ext uri="{BB962C8B-B14F-4D97-AF65-F5344CB8AC3E}">
        <p14:creationId xmlns:p14="http://schemas.microsoft.com/office/powerpoint/2010/main" val="791867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30</a:t>
            </a:fld>
            <a:endParaRPr lang="zh-CN" altLang="en-US"/>
          </a:p>
        </p:txBody>
      </p:sp>
    </p:spTree>
    <p:extLst>
      <p:ext uri="{BB962C8B-B14F-4D97-AF65-F5344CB8AC3E}">
        <p14:creationId xmlns:p14="http://schemas.microsoft.com/office/powerpoint/2010/main" val="3379665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Connection ID serves routing and identification purposes; it is used by load balancers to direct the connection’s traffic to the right server and by the server to locate connection state.</a:t>
            </a:r>
          </a:p>
          <a:p>
            <a:r>
              <a:rPr lang="en-US" altLang="zh-CN" dirty="0"/>
              <a:t>The version number and diversification nonce fields are only present in early packets.</a:t>
            </a:r>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31</a:t>
            </a:fld>
            <a:endParaRPr lang="zh-CN" altLang="en-US"/>
          </a:p>
        </p:txBody>
      </p:sp>
    </p:spTree>
    <p:extLst>
      <p:ext uri="{BB962C8B-B14F-4D97-AF65-F5344CB8AC3E}">
        <p14:creationId xmlns:p14="http://schemas.microsoft.com/office/powerpoint/2010/main" val="74129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Connection ID serves routing and identification purposes; it is used by load balancers to direct the connection’s traffic to the right server and by the server to locate connection state.</a:t>
            </a:r>
          </a:p>
          <a:p>
            <a:r>
              <a:rPr lang="en-US" altLang="zh-CN" dirty="0"/>
              <a:t>The version number and diversification nonce fields are only present in early packets.</a:t>
            </a:r>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32</a:t>
            </a:fld>
            <a:endParaRPr lang="zh-CN" altLang="en-US"/>
          </a:p>
        </p:txBody>
      </p:sp>
    </p:spTree>
    <p:extLst>
      <p:ext uri="{BB962C8B-B14F-4D97-AF65-F5344CB8AC3E}">
        <p14:creationId xmlns:p14="http://schemas.microsoft.com/office/powerpoint/2010/main" val="134273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讲明前向安全性，可以举例说明</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33</a:t>
            </a:fld>
            <a:endParaRPr lang="zh-CN" altLang="en-US"/>
          </a:p>
        </p:txBody>
      </p:sp>
    </p:spTree>
    <p:extLst>
      <p:ext uri="{BB962C8B-B14F-4D97-AF65-F5344CB8AC3E}">
        <p14:creationId xmlns:p14="http://schemas.microsoft.com/office/powerpoint/2010/main" val="1503446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Accurate RTT estimation can also aid delay-sensing congestion controllers such as BBR [10] and PCC [16].</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34</a:t>
            </a:fld>
            <a:endParaRPr lang="zh-CN" altLang="en-US"/>
          </a:p>
        </p:txBody>
      </p:sp>
    </p:spTree>
    <p:extLst>
      <p:ext uri="{BB962C8B-B14F-4D97-AF65-F5344CB8AC3E}">
        <p14:creationId xmlns:p14="http://schemas.microsoft.com/office/powerpoint/2010/main" val="1382169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35</a:t>
            </a:fld>
            <a:endParaRPr lang="zh-CN" altLang="en-US"/>
          </a:p>
        </p:txBody>
      </p:sp>
    </p:spTree>
    <p:extLst>
      <p:ext uri="{BB962C8B-B14F-4D97-AF65-F5344CB8AC3E}">
        <p14:creationId xmlns:p14="http://schemas.microsoft.com/office/powerpoint/2010/main" val="2824382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HTTP/2</a:t>
            </a:r>
            <a:r>
              <a:rPr lang="zh-CN" altLang="en-US" dirty="0"/>
              <a:t>的流量控制具有以下特征：</a:t>
            </a:r>
            <a:endParaRPr lang="en-US" altLang="zh-CN" dirty="0"/>
          </a:p>
          <a:p>
            <a:r>
              <a:rPr lang="zh-CN" altLang="en-US" dirty="0"/>
              <a:t>流量控制是特定于一个连接的。每种类型的流量控制都是在单独的一跳的两个端点之间的，并不是在整个端到端的路径上的。（这里的一跳指的是</a:t>
            </a:r>
            <a:r>
              <a:rPr lang="en-US" altLang="zh-CN" dirty="0"/>
              <a:t>HTTP</a:t>
            </a:r>
            <a:r>
              <a:rPr lang="zh-CN" altLang="en-US" dirty="0"/>
              <a:t>连接的一跳，而不是</a:t>
            </a:r>
            <a:r>
              <a:rPr lang="en-US" altLang="zh-CN" dirty="0"/>
              <a:t>IP</a:t>
            </a:r>
            <a:r>
              <a:rPr lang="zh-CN" altLang="en-US" dirty="0"/>
              <a:t>路由的一跳）</a:t>
            </a:r>
            <a:endParaRPr lang="en-US" altLang="zh-CN" dirty="0"/>
          </a:p>
          <a:p>
            <a:r>
              <a:rPr lang="zh-CN" altLang="en-US" dirty="0"/>
              <a:t>流量控制是基于</a:t>
            </a:r>
            <a:r>
              <a:rPr lang="en-US" altLang="zh-CN" dirty="0"/>
              <a:t>WINDOW_UPDATE</a:t>
            </a:r>
            <a:r>
              <a:rPr lang="zh-CN" altLang="en-US" dirty="0"/>
              <a:t>帧的。接收方公布自己打算在每个流以及整个连接上分别接收多少字节。这是一个以信用为基础的方案。</a:t>
            </a:r>
            <a:endParaRPr lang="en-US" altLang="zh-CN" dirty="0"/>
          </a:p>
          <a:p>
            <a:r>
              <a:rPr lang="zh-CN" altLang="en-US" dirty="0"/>
              <a:t>流量控制是有方向的，由接收者全面控制。接收方可以为每个流和整个连接设置任意的窗口大小。发送方必须尊重接收方设置的流量控制限制。客户方、服务端和中间代理作为接收方时都独立地公布各自的流量控制窗口，作为发送方时都遵守对端的流量控制设置。</a:t>
            </a:r>
            <a:endParaRPr lang="en-US" altLang="zh-CN" dirty="0"/>
          </a:p>
          <a:p>
            <a:r>
              <a:rPr lang="zh-CN" altLang="en-US" dirty="0"/>
              <a:t>无论是新流还是整个连接，流量控制窗口的初始值是</a:t>
            </a:r>
            <a:r>
              <a:rPr lang="en-US" altLang="zh-CN" dirty="0"/>
              <a:t>65535</a:t>
            </a:r>
            <a:r>
              <a:rPr lang="zh-CN" altLang="en-US" dirty="0"/>
              <a:t>字节。</a:t>
            </a:r>
            <a:endParaRPr lang="en-US" altLang="zh-CN" dirty="0"/>
          </a:p>
          <a:p>
            <a:r>
              <a:rPr lang="zh-CN" altLang="en-US" dirty="0"/>
              <a:t>帧的类型决定了流量控制是否适用于帧。目前，只有</a:t>
            </a:r>
            <a:r>
              <a:rPr lang="en-US" altLang="zh-CN" dirty="0"/>
              <a:t>DATA</a:t>
            </a:r>
            <a:r>
              <a:rPr lang="zh-CN" altLang="en-US" dirty="0"/>
              <a:t>帧服从流量控制，所有其它类型的帧并不消耗流量控制窗口的空间。这保证了重要的控制帧不会被流量控制阻塞。</a:t>
            </a:r>
            <a:endParaRPr lang="en-US" altLang="zh-CN" dirty="0"/>
          </a:p>
          <a:p>
            <a:r>
              <a:rPr lang="zh-CN" altLang="en-US" dirty="0"/>
              <a:t>流量控制不能被禁用。</a:t>
            </a:r>
            <a:endParaRPr lang="en-US" altLang="zh-CN" dirty="0"/>
          </a:p>
          <a:p>
            <a:r>
              <a:rPr lang="en-US" altLang="zh-CN" dirty="0"/>
              <a:t>HTTP/2</a:t>
            </a:r>
            <a:r>
              <a:rPr lang="zh-CN" altLang="en-US" dirty="0"/>
              <a:t>只定义了</a:t>
            </a:r>
            <a:r>
              <a:rPr lang="en-US" altLang="zh-CN" dirty="0"/>
              <a:t>WINDOW_UPDATE</a:t>
            </a:r>
            <a:r>
              <a:rPr lang="zh-CN" altLang="en-US" dirty="0"/>
              <a:t>帧的格式和语义，并没有规定接收方如何决定何时发送帧、发送什么样的值，也没有规定发送方如何选择发送包。具体实现可以选择任何满足需求的算法。</a:t>
            </a:r>
            <a:endParaRPr lang="en-US" altLang="zh-CN" dirty="0"/>
          </a:p>
          <a:p>
            <a:endParaRPr lang="en-US" altLang="zh-CN" dirty="0"/>
          </a:p>
          <a:p>
            <a:r>
              <a:rPr lang="en-US" altLang="zh-CN" dirty="0"/>
              <a:t>WINDOW_UPDATE</a:t>
            </a:r>
            <a:r>
              <a:rPr lang="zh-CN" altLang="en-US" dirty="0"/>
              <a:t>是</a:t>
            </a:r>
            <a:r>
              <a:rPr lang="en-US" altLang="zh-CN" sz="1200" b="0" i="0" kern="1200" dirty="0">
                <a:solidFill>
                  <a:schemeClr val="tx1"/>
                </a:solidFill>
                <a:effectLst/>
                <a:latin typeface="+mn-lt"/>
                <a:ea typeface="+mn-ea"/>
                <a:cs typeface="+mn-cs"/>
              </a:rPr>
              <a:t>HTTP/2</a:t>
            </a:r>
            <a:r>
              <a:rPr lang="zh-CN" altLang="en-US" sz="1200" b="0" i="0" kern="1200" dirty="0">
                <a:solidFill>
                  <a:schemeClr val="tx1"/>
                </a:solidFill>
                <a:effectLst/>
                <a:latin typeface="+mn-lt"/>
                <a:ea typeface="+mn-ea"/>
                <a:cs typeface="+mn-cs"/>
              </a:rPr>
              <a:t>定义的帧类型的一种，用途是通知对端增加窗口值，</a:t>
            </a:r>
            <a:r>
              <a:rPr lang="en-US" altLang="zh-CN" sz="1200" b="0" i="0" kern="1200" dirty="0">
                <a:solidFill>
                  <a:schemeClr val="tx1"/>
                </a:solidFill>
                <a:effectLst/>
                <a:latin typeface="+mn-lt"/>
                <a:ea typeface="+mn-ea"/>
                <a:cs typeface="+mn-cs"/>
              </a:rPr>
              <a:t>WINDOW_UPDATE</a:t>
            </a:r>
            <a:r>
              <a:rPr lang="zh-CN" altLang="en-US" sz="1200" b="0" i="0" kern="1200" dirty="0">
                <a:solidFill>
                  <a:schemeClr val="tx1"/>
                </a:solidFill>
                <a:effectLst/>
                <a:latin typeface="+mn-lt"/>
                <a:ea typeface="+mn-ea"/>
                <a:cs typeface="+mn-cs"/>
              </a:rPr>
              <a:t>会指定增加的大小发送端保有一个流量控制窗口（</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）初始值。初始值的设定请参考</a:t>
            </a:r>
            <a:r>
              <a:rPr lang="en-US" altLang="zh-CN" sz="1200" b="0" i="0" kern="1200" dirty="0">
                <a:solidFill>
                  <a:schemeClr val="tx1"/>
                </a:solidFill>
                <a:effectLst/>
                <a:latin typeface="+mn-lt"/>
                <a:ea typeface="+mn-ea"/>
                <a:cs typeface="+mn-cs"/>
              </a:rPr>
              <a:t>SETTING </a:t>
            </a:r>
            <a:r>
              <a:rPr lang="zh-CN" altLang="en-US" sz="1200" b="0" i="0" kern="1200" dirty="0">
                <a:solidFill>
                  <a:schemeClr val="tx1"/>
                </a:solidFill>
                <a:effectLst/>
                <a:latin typeface="+mn-lt"/>
                <a:ea typeface="+mn-ea"/>
                <a:cs typeface="+mn-cs"/>
              </a:rPr>
              <a:t>帧的 </a:t>
            </a:r>
            <a:r>
              <a:rPr lang="en-US" altLang="zh-CN" sz="1200" b="0" i="0" kern="1200" dirty="0">
                <a:solidFill>
                  <a:schemeClr val="tx1"/>
                </a:solidFill>
                <a:effectLst/>
                <a:latin typeface="+mn-lt"/>
                <a:ea typeface="+mn-ea"/>
                <a:cs typeface="+mn-cs"/>
              </a:rPr>
              <a:t>SETTINGS_INITIAL_WINDOW_SIZE</a:t>
            </a:r>
          </a:p>
          <a:p>
            <a:r>
              <a:rPr lang="zh-CN" altLang="en-US" sz="1200" b="0" i="0" kern="1200" dirty="0">
                <a:solidFill>
                  <a:schemeClr val="tx1"/>
                </a:solidFill>
                <a:effectLst/>
                <a:latin typeface="+mn-lt"/>
                <a:ea typeface="+mn-ea"/>
                <a:cs typeface="+mn-cs"/>
              </a:rPr>
              <a:t>发送端每发送一个</a:t>
            </a:r>
            <a:r>
              <a:rPr lang="en-US" altLang="zh-CN" sz="1200" b="0" i="0" kern="1200" dirty="0">
                <a:solidFill>
                  <a:schemeClr val="tx1"/>
                </a:solidFill>
                <a:effectLst/>
                <a:latin typeface="+mn-lt"/>
                <a:ea typeface="+mn-ea"/>
                <a:cs typeface="+mn-cs"/>
              </a:rPr>
              <a:t>DATA</a:t>
            </a:r>
            <a:r>
              <a:rPr lang="zh-CN" altLang="en-US" sz="1200" b="0" i="0" kern="1200" dirty="0">
                <a:solidFill>
                  <a:schemeClr val="tx1"/>
                </a:solidFill>
                <a:effectLst/>
                <a:latin typeface="+mn-lt"/>
                <a:ea typeface="+mn-ea"/>
                <a:cs typeface="+mn-cs"/>
              </a:rPr>
              <a:t>帧，就把</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递减，递减量为这个帧的大小。如果当前</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小于帧大小，那么这个帧就必须被拆分到不大于</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，就不能发送任何帧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接收端可以发送 </a:t>
            </a:r>
            <a:r>
              <a:rPr lang="en-US" altLang="zh-CN" sz="1200" b="0" i="0" kern="1200" dirty="0">
                <a:solidFill>
                  <a:schemeClr val="tx1"/>
                </a:solidFill>
                <a:effectLst/>
                <a:latin typeface="+mn-lt"/>
                <a:ea typeface="+mn-ea"/>
                <a:cs typeface="+mn-cs"/>
              </a:rPr>
              <a:t>WINDOW_UPDATE</a:t>
            </a:r>
            <a:r>
              <a:rPr lang="zh-CN" altLang="en-US" sz="1200" b="0" i="0" kern="1200" dirty="0">
                <a:solidFill>
                  <a:schemeClr val="tx1"/>
                </a:solidFill>
                <a:effectLst/>
                <a:latin typeface="+mn-lt"/>
                <a:ea typeface="+mn-ea"/>
                <a:cs typeface="+mn-cs"/>
              </a:rPr>
              <a:t>帧给发送端，发送端以帧内指定的</a:t>
            </a:r>
            <a:r>
              <a:rPr lang="en-US" altLang="zh-CN" sz="1200" b="0" i="0" kern="1200" dirty="0">
                <a:solidFill>
                  <a:schemeClr val="tx1"/>
                </a:solidFill>
                <a:effectLst/>
                <a:latin typeface="+mn-lt"/>
                <a:ea typeface="+mn-ea"/>
                <a:cs typeface="+mn-cs"/>
              </a:rPr>
              <a:t>Window Size Increment</a:t>
            </a:r>
            <a:r>
              <a:rPr lang="zh-CN" altLang="en-US" sz="1200" b="0" i="0" kern="1200" dirty="0">
                <a:solidFill>
                  <a:schemeClr val="tx1"/>
                </a:solidFill>
                <a:effectLst/>
                <a:latin typeface="+mn-lt"/>
                <a:ea typeface="+mn-ea"/>
                <a:cs typeface="+mn-cs"/>
              </a:rPr>
              <a:t>作为增量，加到</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上</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36</a:t>
            </a:fld>
            <a:endParaRPr lang="zh-CN" altLang="en-US"/>
          </a:p>
        </p:txBody>
      </p:sp>
    </p:spTree>
    <p:extLst>
      <p:ext uri="{BB962C8B-B14F-4D97-AF65-F5344CB8AC3E}">
        <p14:creationId xmlns:p14="http://schemas.microsoft.com/office/powerpoint/2010/main" val="294931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37</a:t>
            </a:fld>
            <a:endParaRPr lang="zh-CN" altLang="en-US"/>
          </a:p>
        </p:txBody>
      </p:sp>
    </p:spTree>
    <p:extLst>
      <p:ext uri="{BB962C8B-B14F-4D97-AF65-F5344CB8AC3E}">
        <p14:creationId xmlns:p14="http://schemas.microsoft.com/office/powerpoint/2010/main" val="122636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Origin </a:t>
            </a:r>
            <a:r>
              <a:rPr lang="zh-CN" altLang="en-US" dirty="0"/>
              <a:t>用于区分用户身份</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20</a:t>
            </a:fld>
            <a:endParaRPr lang="zh-CN" altLang="en-US"/>
          </a:p>
        </p:txBody>
      </p:sp>
    </p:spTree>
    <p:extLst>
      <p:ext uri="{BB962C8B-B14F-4D97-AF65-F5344CB8AC3E}">
        <p14:creationId xmlns:p14="http://schemas.microsoft.com/office/powerpoint/2010/main" val="1671336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38</a:t>
            </a:fld>
            <a:endParaRPr lang="zh-CN" altLang="en-US"/>
          </a:p>
        </p:txBody>
      </p:sp>
    </p:spTree>
    <p:extLst>
      <p:ext uri="{BB962C8B-B14F-4D97-AF65-F5344CB8AC3E}">
        <p14:creationId xmlns:p14="http://schemas.microsoft.com/office/powerpoint/2010/main" val="97292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39</a:t>
            </a:fld>
            <a:endParaRPr lang="zh-CN" altLang="en-US"/>
          </a:p>
        </p:txBody>
      </p:sp>
    </p:spTree>
    <p:extLst>
      <p:ext uri="{BB962C8B-B14F-4D97-AF65-F5344CB8AC3E}">
        <p14:creationId xmlns:p14="http://schemas.microsoft.com/office/powerpoint/2010/main" val="2987516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40</a:t>
            </a:fld>
            <a:endParaRPr lang="zh-CN" altLang="en-US"/>
          </a:p>
        </p:txBody>
      </p:sp>
    </p:spTree>
    <p:extLst>
      <p:ext uri="{BB962C8B-B14F-4D97-AF65-F5344CB8AC3E}">
        <p14:creationId xmlns:p14="http://schemas.microsoft.com/office/powerpoint/2010/main" val="3200160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42</a:t>
            </a:fld>
            <a:endParaRPr lang="zh-CN" altLang="en-US"/>
          </a:p>
        </p:txBody>
      </p:sp>
    </p:spTree>
    <p:extLst>
      <p:ext uri="{BB962C8B-B14F-4D97-AF65-F5344CB8AC3E}">
        <p14:creationId xmlns:p14="http://schemas.microsoft.com/office/powerpoint/2010/main" val="3176625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43</a:t>
            </a:fld>
            <a:endParaRPr lang="zh-CN" altLang="en-US"/>
          </a:p>
        </p:txBody>
      </p:sp>
    </p:spTree>
    <p:extLst>
      <p:ext uri="{BB962C8B-B14F-4D97-AF65-F5344CB8AC3E}">
        <p14:creationId xmlns:p14="http://schemas.microsoft.com/office/powerpoint/2010/main" val="140856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44</a:t>
            </a:fld>
            <a:endParaRPr lang="zh-CN" altLang="en-US"/>
          </a:p>
        </p:txBody>
      </p:sp>
    </p:spTree>
    <p:extLst>
      <p:ext uri="{BB962C8B-B14F-4D97-AF65-F5344CB8AC3E}">
        <p14:creationId xmlns:p14="http://schemas.microsoft.com/office/powerpoint/2010/main" val="3758043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45</a:t>
            </a:fld>
            <a:endParaRPr lang="zh-CN" altLang="en-US"/>
          </a:p>
        </p:txBody>
      </p:sp>
    </p:spTree>
    <p:extLst>
      <p:ext uri="{BB962C8B-B14F-4D97-AF65-F5344CB8AC3E}">
        <p14:creationId xmlns:p14="http://schemas.microsoft.com/office/powerpoint/2010/main" val="2625898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46</a:t>
            </a:fld>
            <a:endParaRPr lang="zh-CN" altLang="en-US"/>
          </a:p>
        </p:txBody>
      </p:sp>
    </p:spTree>
    <p:extLst>
      <p:ext uri="{BB962C8B-B14F-4D97-AF65-F5344CB8AC3E}">
        <p14:creationId xmlns:p14="http://schemas.microsoft.com/office/powerpoint/2010/main" val="3373678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47</a:t>
            </a:fld>
            <a:endParaRPr lang="zh-CN" altLang="en-US"/>
          </a:p>
        </p:txBody>
      </p:sp>
    </p:spTree>
    <p:extLst>
      <p:ext uri="{BB962C8B-B14F-4D97-AF65-F5344CB8AC3E}">
        <p14:creationId xmlns:p14="http://schemas.microsoft.com/office/powerpoint/2010/main" val="15344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ChaCha20-Poly1305</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所采用的一种新式加密算法，性能强大，在</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为精简指令集的</a:t>
            </a:r>
            <a:r>
              <a:rPr lang="en-US" altLang="zh-CN" sz="1200" b="0" i="0" kern="1200" dirty="0">
                <a:solidFill>
                  <a:schemeClr val="tx1"/>
                </a:solidFill>
                <a:effectLst/>
                <a:latin typeface="+mn-lt"/>
                <a:ea typeface="+mn-ea"/>
                <a:cs typeface="+mn-cs"/>
              </a:rPr>
              <a:t>ARM</a:t>
            </a:r>
            <a:r>
              <a:rPr lang="zh-CN" altLang="en-US" sz="1200" b="0" i="0" kern="1200" dirty="0">
                <a:solidFill>
                  <a:schemeClr val="tx1"/>
                </a:solidFill>
                <a:effectLst/>
                <a:latin typeface="+mn-lt"/>
                <a:ea typeface="+mn-ea"/>
                <a:cs typeface="+mn-cs"/>
              </a:rPr>
              <a:t>平台上尤为显著（</a:t>
            </a:r>
            <a:r>
              <a:rPr lang="en-US" altLang="zh-CN" sz="1200" b="0" i="0" kern="1200" dirty="0">
                <a:solidFill>
                  <a:schemeClr val="tx1"/>
                </a:solidFill>
                <a:effectLst/>
                <a:latin typeface="+mn-lt"/>
                <a:ea typeface="+mn-ea"/>
                <a:cs typeface="+mn-cs"/>
              </a:rPr>
              <a:t>ARM v8</a:t>
            </a:r>
            <a:r>
              <a:rPr lang="zh-CN" altLang="en-US" sz="1200" b="0" i="0" kern="1200" dirty="0">
                <a:solidFill>
                  <a:schemeClr val="tx1"/>
                </a:solidFill>
                <a:effectLst/>
                <a:latin typeface="+mn-lt"/>
                <a:ea typeface="+mn-ea"/>
                <a:cs typeface="+mn-cs"/>
              </a:rPr>
              <a:t>前效果较明显），在同等配置的手机中表现是</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ARM v8</a:t>
            </a:r>
            <a:r>
              <a:rPr lang="zh-CN" altLang="en-US" sz="1200" b="0" i="0" kern="1200" dirty="0">
                <a:solidFill>
                  <a:schemeClr val="tx1"/>
                </a:solidFill>
                <a:effectLst/>
                <a:latin typeface="+mn-lt"/>
                <a:ea typeface="+mn-ea"/>
                <a:cs typeface="+mn-cs"/>
              </a:rPr>
              <a:t>之后加入了</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指令，所以在这些平台上的设备，</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方式反而比</a:t>
            </a:r>
            <a:r>
              <a:rPr lang="en-US" altLang="zh-CN" sz="1200" b="0" i="0" kern="1200" dirty="0">
                <a:solidFill>
                  <a:schemeClr val="tx1"/>
                </a:solidFill>
                <a:effectLst/>
                <a:latin typeface="+mn-lt"/>
                <a:ea typeface="+mn-ea"/>
                <a:cs typeface="+mn-cs"/>
              </a:rPr>
              <a:t>chacha20-Poly1305</a:t>
            </a:r>
            <a:r>
              <a:rPr lang="zh-CN" altLang="en-US" sz="1200" b="0" i="0" kern="1200" dirty="0">
                <a:solidFill>
                  <a:schemeClr val="tx1"/>
                </a:solidFill>
                <a:effectLst/>
                <a:latin typeface="+mn-lt"/>
                <a:ea typeface="+mn-ea"/>
                <a:cs typeface="+mn-cs"/>
              </a:rPr>
              <a:t>方式更快，性能更好），可减少加密解密所产生的数据量进而可以改善用户体验，减少等待时间，节省电池寿命等。</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ChaCha</a:t>
            </a:r>
            <a:r>
              <a:rPr lang="zh-CN" altLang="en-US" sz="1200" b="0" i="0" kern="1200" dirty="0">
                <a:solidFill>
                  <a:schemeClr val="tx1"/>
                </a:solidFill>
                <a:effectLst/>
                <a:latin typeface="+mn-lt"/>
                <a:ea typeface="+mn-ea"/>
                <a:cs typeface="+mn-cs"/>
              </a:rPr>
              <a:t>系列</a:t>
            </a:r>
            <a:r>
              <a:rPr lang="zh-CN" altLang="en-US" sz="1200" b="0" i="0" u="none" strike="noStrike" kern="1200" dirty="0">
                <a:solidFill>
                  <a:schemeClr val="tx1"/>
                </a:solidFill>
                <a:effectLst/>
                <a:latin typeface="+mn-lt"/>
                <a:ea typeface="+mn-ea"/>
                <a:cs typeface="+mn-cs"/>
                <a:hlinkClick r:id="rId3"/>
              </a:rPr>
              <a:t>流密码</a:t>
            </a:r>
            <a:r>
              <a:rPr lang="zh-CN" altLang="en-US" sz="1200" b="0" i="0" kern="1200" dirty="0">
                <a:solidFill>
                  <a:schemeClr val="tx1"/>
                </a:solidFill>
                <a:effectLst/>
                <a:latin typeface="+mn-lt"/>
                <a:ea typeface="+mn-ea"/>
                <a:cs typeface="+mn-cs"/>
              </a:rPr>
              <a:t>，作为</a:t>
            </a:r>
            <a:r>
              <a:rPr lang="en-US" altLang="zh-CN" sz="1200" b="0" i="0" kern="1200" dirty="0">
                <a:solidFill>
                  <a:schemeClr val="tx1"/>
                </a:solidFill>
                <a:effectLst/>
                <a:latin typeface="+mn-lt"/>
                <a:ea typeface="+mn-ea"/>
                <a:cs typeface="+mn-cs"/>
              </a:rPr>
              <a:t>salsa</a:t>
            </a:r>
            <a:r>
              <a:rPr lang="zh-CN" altLang="en-US" sz="1200" b="0" i="0" kern="1200" dirty="0">
                <a:solidFill>
                  <a:schemeClr val="tx1"/>
                </a:solidFill>
                <a:effectLst/>
                <a:latin typeface="+mn-lt"/>
                <a:ea typeface="+mn-ea"/>
                <a:cs typeface="+mn-cs"/>
              </a:rPr>
              <a:t>密码的改良版，具有更强的抵抗密码分析攻击的特性，“</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表示该算法有</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轮的加密计算。</a:t>
            </a:r>
          </a:p>
          <a:p>
            <a:r>
              <a:rPr lang="zh-CN" altLang="en-US" sz="1200" b="0" i="0" kern="1200" dirty="0">
                <a:solidFill>
                  <a:schemeClr val="tx1"/>
                </a:solidFill>
                <a:effectLst/>
                <a:latin typeface="+mn-lt"/>
                <a:ea typeface="+mn-ea"/>
                <a:cs typeface="+mn-cs"/>
              </a:rPr>
              <a:t>由于是流密码，故以字节为单位进行加密，安全性的关键体现在密钥流生成的过程，即所依赖的</a:t>
            </a:r>
            <a:r>
              <a:rPr lang="zh-CN" altLang="en-US" sz="1200" b="0" i="0" u="none" strike="noStrike" kern="1200" dirty="0">
                <a:solidFill>
                  <a:schemeClr val="tx1"/>
                </a:solidFill>
                <a:effectLst/>
                <a:latin typeface="+mn-lt"/>
                <a:ea typeface="+mn-ea"/>
                <a:cs typeface="+mn-cs"/>
                <a:hlinkClick r:id="rId4"/>
              </a:rPr>
              <a:t>伪随机数</a:t>
            </a:r>
            <a:r>
              <a:rPr lang="zh-CN" altLang="en-US" sz="1200" b="0" i="0" kern="1200" dirty="0">
                <a:solidFill>
                  <a:schemeClr val="tx1"/>
                </a:solidFill>
                <a:effectLst/>
                <a:latin typeface="+mn-lt"/>
                <a:ea typeface="+mn-ea"/>
                <a:cs typeface="+mn-cs"/>
              </a:rPr>
              <a:t>生成器（</a:t>
            </a:r>
            <a:r>
              <a:rPr lang="en-US" altLang="zh-CN" sz="1200" b="0" i="0" kern="1200" dirty="0">
                <a:solidFill>
                  <a:schemeClr val="tx1"/>
                </a:solidFill>
                <a:effectLst/>
                <a:latin typeface="+mn-lt"/>
                <a:ea typeface="+mn-ea"/>
                <a:cs typeface="+mn-cs"/>
              </a:rPr>
              <a:t>PRNG</a:t>
            </a:r>
            <a:r>
              <a:rPr lang="zh-CN" altLang="en-US" sz="1200" b="0" i="0" kern="1200" dirty="0">
                <a:solidFill>
                  <a:schemeClr val="tx1"/>
                </a:solidFill>
                <a:effectLst/>
                <a:latin typeface="+mn-lt"/>
                <a:ea typeface="+mn-ea"/>
                <a:cs typeface="+mn-cs"/>
              </a:rPr>
              <a:t>）的强度，加密过程即是将密钥流与明文逐字节异或得到密文，反之，解密是将密文再与密钥流做一次异或运算得到明文。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的实现原理</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在内核空间中分配一块内核缓冲区，然后用户空间程序调用</a:t>
            </a:r>
            <a:r>
              <a:rPr lang="en-US" altLang="zh-CN" sz="1200" b="0" i="0" kern="1200" dirty="0" err="1">
                <a:solidFill>
                  <a:schemeClr val="tx1"/>
                </a:solidFill>
                <a:effectLst/>
                <a:latin typeface="+mn-lt"/>
                <a:ea typeface="+mn-ea"/>
                <a:cs typeface="+mn-cs"/>
              </a:rPr>
              <a:t>mmap</a:t>
            </a:r>
            <a:r>
              <a:rPr lang="zh-CN" altLang="en-US" sz="1200" b="0" i="0" kern="1200" dirty="0">
                <a:solidFill>
                  <a:schemeClr val="tx1"/>
                </a:solidFill>
                <a:effectLst/>
                <a:latin typeface="+mn-lt"/>
                <a:ea typeface="+mn-ea"/>
                <a:cs typeface="+mn-cs"/>
              </a:rPr>
              <a:t>映射到用户空间。将接收到的</a:t>
            </a:r>
            <a:r>
              <a:rPr lang="en-US" altLang="zh-CN" sz="1200" b="0" i="0" kern="1200" dirty="0">
                <a:solidFill>
                  <a:schemeClr val="tx1"/>
                </a:solidFill>
                <a:effectLst/>
                <a:latin typeface="+mn-lt"/>
                <a:ea typeface="+mn-ea"/>
                <a:cs typeface="+mn-cs"/>
              </a:rPr>
              <a:t>socket buffer</a:t>
            </a:r>
            <a:r>
              <a:rPr lang="zh-CN" altLang="en-US" sz="1200" b="0" i="0" kern="1200" dirty="0">
                <a:solidFill>
                  <a:schemeClr val="tx1"/>
                </a:solidFill>
                <a:effectLst/>
                <a:latin typeface="+mn-lt"/>
                <a:ea typeface="+mn-ea"/>
                <a:cs typeface="+mn-cs"/>
              </a:rPr>
              <a:t>拷贝到那块内核缓冲区中，这样用户空间的程序就可以直接读到捕获的数据包了。</a:t>
            </a:r>
          </a:p>
          <a:p>
            <a:r>
              <a:rPr lang="zh-CN" altLang="en-US" sz="1200" b="0" i="0" kern="1200" dirty="0">
                <a:solidFill>
                  <a:schemeClr val="tx1"/>
                </a:solidFill>
                <a:effectLst/>
                <a:latin typeface="+mn-lt"/>
                <a:ea typeface="+mn-ea"/>
                <a:cs typeface="+mn-cs"/>
              </a:rPr>
              <a:t>如果没有开启</a:t>
            </a:r>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，只是依靠</a:t>
            </a:r>
            <a:r>
              <a:rPr lang="en-US" altLang="zh-CN" sz="1200" b="0" i="0" kern="1200" dirty="0">
                <a:solidFill>
                  <a:schemeClr val="tx1"/>
                </a:solidFill>
                <a:effectLst/>
                <a:latin typeface="+mn-lt"/>
                <a:ea typeface="+mn-ea"/>
                <a:cs typeface="+mn-cs"/>
              </a:rPr>
              <a:t>AF_PACKET</a:t>
            </a:r>
            <a:r>
              <a:rPr lang="zh-CN" altLang="en-US" sz="1200" b="0" i="0" kern="1200" dirty="0">
                <a:solidFill>
                  <a:schemeClr val="tx1"/>
                </a:solidFill>
                <a:effectLst/>
                <a:latin typeface="+mn-lt"/>
                <a:ea typeface="+mn-ea"/>
                <a:cs typeface="+mn-cs"/>
              </a:rPr>
              <a:t>非常的低效。它有缓冲区的限制，并且每捕获一个报文就需要一个系统调用，如果为了获得</a:t>
            </a:r>
            <a:r>
              <a:rPr lang="en-US" altLang="zh-CN" sz="1200" b="0" i="0" kern="1200" dirty="0">
                <a:solidFill>
                  <a:schemeClr val="tx1"/>
                </a:solidFill>
                <a:effectLst/>
                <a:latin typeface="+mn-lt"/>
                <a:ea typeface="+mn-ea"/>
                <a:cs typeface="+mn-cs"/>
              </a:rPr>
              <a:t>packet</a:t>
            </a:r>
            <a:r>
              <a:rPr lang="zh-CN" altLang="en-US" sz="1200" b="0" i="0" kern="1200" dirty="0">
                <a:solidFill>
                  <a:schemeClr val="tx1"/>
                </a:solidFill>
                <a:effectLst/>
                <a:latin typeface="+mn-lt"/>
                <a:ea typeface="+mn-ea"/>
                <a:cs typeface="+mn-cs"/>
              </a:rPr>
              <a:t>的时间戳就需要两个系统调用了（获得时间戳还需要一个系统调用，</a:t>
            </a:r>
            <a:r>
              <a:rPr lang="en-US" altLang="zh-CN" sz="1200" b="0" i="0" kern="1200" dirty="0" err="1">
                <a:solidFill>
                  <a:schemeClr val="tx1"/>
                </a:solidFill>
                <a:effectLst/>
                <a:latin typeface="+mn-lt"/>
                <a:ea typeface="+mn-ea"/>
                <a:cs typeface="+mn-cs"/>
              </a:rPr>
              <a:t>libpcap</a:t>
            </a:r>
            <a:r>
              <a:rPr lang="zh-CN" altLang="en-US" sz="1200" b="0" i="0" kern="1200" dirty="0">
                <a:solidFill>
                  <a:schemeClr val="tx1"/>
                </a:solidFill>
                <a:effectLst/>
                <a:latin typeface="+mn-lt"/>
                <a:ea typeface="+mn-ea"/>
                <a:cs typeface="+mn-cs"/>
              </a:rPr>
              <a:t>就是这样做的）。</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非常高效，它提供一个映射到用户空间的大小可配置的环形缓冲区。这种方式，读取报文只需要等待报文就可以了，大部分情况下不需要系统调用（其实</a:t>
            </a:r>
            <a:r>
              <a:rPr lang="en-US" altLang="zh-CN" sz="1200" b="0" i="0" kern="1200" dirty="0">
                <a:solidFill>
                  <a:schemeClr val="tx1"/>
                </a:solidFill>
                <a:effectLst/>
                <a:latin typeface="+mn-lt"/>
                <a:ea typeface="+mn-ea"/>
                <a:cs typeface="+mn-cs"/>
              </a:rPr>
              <a:t>poll</a:t>
            </a:r>
            <a:r>
              <a:rPr lang="zh-CN" altLang="en-US" sz="1200" b="0" i="0" kern="1200" dirty="0">
                <a:solidFill>
                  <a:schemeClr val="tx1"/>
                </a:solidFill>
                <a:effectLst/>
                <a:latin typeface="+mn-lt"/>
                <a:ea typeface="+mn-ea"/>
                <a:cs typeface="+mn-cs"/>
              </a:rPr>
              <a:t>也是一次系统调用）。通过内核空间和用户空间共享的缓冲区还可以起到减少数据拷贝的作用。</a:t>
            </a:r>
          </a:p>
          <a:p>
            <a:r>
              <a:rPr lang="zh-CN" altLang="en-US" sz="1200" b="0" i="0" kern="1200" dirty="0">
                <a:solidFill>
                  <a:schemeClr val="tx1"/>
                </a:solidFill>
                <a:effectLst/>
                <a:latin typeface="+mn-lt"/>
                <a:ea typeface="+mn-ea"/>
                <a:cs typeface="+mn-cs"/>
              </a:rPr>
              <a:t>当然为了提高捕获的性能，不仅仅只是</a:t>
            </a:r>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。如果你在捕获一个高速网络中的数据，你应该检查</a:t>
            </a:r>
            <a:r>
              <a:rPr lang="en-US" altLang="zh-CN" sz="1200" b="0" i="0" kern="1200" dirty="0">
                <a:solidFill>
                  <a:schemeClr val="tx1"/>
                </a:solidFill>
                <a:effectLst/>
                <a:latin typeface="+mn-lt"/>
                <a:ea typeface="+mn-ea"/>
                <a:cs typeface="+mn-cs"/>
              </a:rPr>
              <a:t>NIC</a:t>
            </a:r>
            <a:r>
              <a:rPr lang="zh-CN" altLang="en-US" sz="1200" b="0" i="0" kern="1200" dirty="0">
                <a:solidFill>
                  <a:schemeClr val="tx1"/>
                </a:solidFill>
                <a:effectLst/>
                <a:latin typeface="+mn-lt"/>
                <a:ea typeface="+mn-ea"/>
                <a:cs typeface="+mn-cs"/>
              </a:rPr>
              <a:t>是否支持一些中断负载缓和机制或者是</a:t>
            </a:r>
            <a:r>
              <a:rPr lang="en-US" altLang="zh-CN" sz="1200" b="0" i="0" kern="1200" dirty="0">
                <a:solidFill>
                  <a:schemeClr val="tx1"/>
                </a:solidFill>
                <a:effectLst/>
                <a:latin typeface="+mn-lt"/>
                <a:ea typeface="+mn-ea"/>
                <a:cs typeface="+mn-cs"/>
              </a:rPr>
              <a:t>NAPI</a:t>
            </a:r>
            <a:r>
              <a:rPr lang="zh-CN" altLang="en-US" sz="1200" b="0" i="0" kern="1200" dirty="0">
                <a:solidFill>
                  <a:schemeClr val="tx1"/>
                </a:solidFill>
                <a:effectLst/>
                <a:latin typeface="+mn-lt"/>
                <a:ea typeface="+mn-ea"/>
                <a:cs typeface="+mn-cs"/>
              </a:rPr>
              <a:t>，确定开启这些措施。</a:t>
            </a: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减少了系统调用，不用</a:t>
            </a:r>
            <a:r>
              <a:rPr lang="en-US" altLang="zh-CN" sz="1200" b="0" i="0" kern="1200" dirty="0" err="1">
                <a:solidFill>
                  <a:schemeClr val="tx1"/>
                </a:solidFill>
                <a:effectLst/>
                <a:latin typeface="+mn-lt"/>
                <a:ea typeface="+mn-ea"/>
                <a:cs typeface="+mn-cs"/>
              </a:rPr>
              <a:t>recvmsg</a:t>
            </a:r>
            <a:r>
              <a:rPr lang="zh-CN" altLang="en-US" sz="1200" b="0" i="0" kern="1200" dirty="0">
                <a:solidFill>
                  <a:schemeClr val="tx1"/>
                </a:solidFill>
                <a:effectLst/>
                <a:latin typeface="+mn-lt"/>
                <a:ea typeface="+mn-ea"/>
                <a:cs typeface="+mn-cs"/>
              </a:rPr>
              <a:t>就可以读取到捕获的报文，相比原始套接字</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recvfrom</a:t>
            </a:r>
            <a:r>
              <a:rPr lang="zh-CN" altLang="en-US" sz="1200" b="0" i="0" kern="1200" dirty="0">
                <a:solidFill>
                  <a:schemeClr val="tx1"/>
                </a:solidFill>
                <a:effectLst/>
                <a:latin typeface="+mn-lt"/>
                <a:ea typeface="+mn-ea"/>
                <a:cs typeface="+mn-cs"/>
              </a:rPr>
              <a:t>的方式，减少了一次拷贝和一次系统调用。</a:t>
            </a:r>
          </a:p>
          <a:p>
            <a:r>
              <a:rPr lang="en-US" altLang="zh-CN" dirty="0">
                <a:hlinkClick r:id="rId5"/>
              </a:rPr>
              <a:t>https://blog.csdn.net/lizhitao/article/details/9358579</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48</a:t>
            </a:fld>
            <a:endParaRPr lang="zh-CN" altLang="en-US"/>
          </a:p>
        </p:txBody>
      </p:sp>
    </p:spTree>
    <p:extLst>
      <p:ext uri="{BB962C8B-B14F-4D97-AF65-F5344CB8AC3E}">
        <p14:creationId xmlns:p14="http://schemas.microsoft.com/office/powerpoint/2010/main" val="141022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21</a:t>
            </a:fld>
            <a:endParaRPr lang="zh-CN" altLang="en-US"/>
          </a:p>
        </p:txBody>
      </p:sp>
    </p:spTree>
    <p:extLst>
      <p:ext uri="{BB962C8B-B14F-4D97-AF65-F5344CB8AC3E}">
        <p14:creationId xmlns:p14="http://schemas.microsoft.com/office/powerpoint/2010/main" val="3105587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optimization is not uncommon in applications where the server is known a priori, and is used by the YouTube app. We note that some applications, such as web browsers, cannot always pre-warm connections since the server is often unknown until explicitly indicated by the user.</a:t>
            </a:r>
          </a:p>
          <a:p>
            <a:endParaRPr lang="en-US" altLang="zh-CN" dirty="0"/>
          </a:p>
          <a:p>
            <a:r>
              <a:rPr lang="en-US" altLang="zh-CN" dirty="0"/>
              <a:t>We believe that this limitation is due to client CPU limits and/or client-side scheduler inefficiencies in the OS or application. While these ranges are outside typical Internet conditions, we are actively looking into mitigations in these cases.</a:t>
            </a:r>
          </a:p>
          <a:p>
            <a:endParaRPr lang="en-US" altLang="zh-CN" dirty="0"/>
          </a:p>
          <a:p>
            <a:r>
              <a:rPr lang="en-US" altLang="zh-CN" dirty="0"/>
              <a:t>As discussed earlier in this section, this is partially due to the fact that mobile applications are often fine-tuned for their environment. For example, when </a:t>
            </a:r>
            <a:r>
              <a:rPr lang="en-US" altLang="zh-CN" dirty="0" err="1"/>
              <a:t>applica</a:t>
            </a:r>
            <a:r>
              <a:rPr lang="en-US" altLang="zh-CN" dirty="0"/>
              <a:t>- </a:t>
            </a:r>
            <a:r>
              <a:rPr lang="en-US" altLang="zh-CN" dirty="0" err="1"/>
              <a:t>tions</a:t>
            </a:r>
            <a:r>
              <a:rPr lang="en-US" altLang="zh-CN" dirty="0"/>
              <a:t> limit content for small mobile-screens, transport optimizations have less impact. Mobile phones are also more CPU-constrained than desktop devices, causing CPU to be the bottleneck when net- work bandwidth is plentiful. We are actively working on improving QUIC’s performance on mobile devices.</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49</a:t>
            </a:fld>
            <a:endParaRPr lang="zh-CN" altLang="en-US"/>
          </a:p>
        </p:txBody>
      </p:sp>
    </p:spTree>
    <p:extLst>
      <p:ext uri="{BB962C8B-B14F-4D97-AF65-F5344CB8AC3E}">
        <p14:creationId xmlns:p14="http://schemas.microsoft.com/office/powerpoint/2010/main" val="2656696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—exceeding the 1500 byte Ethernet MTU. Based on this data, we chose 1350 bytes as the default payload size for QUIC. Future</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50</a:t>
            </a:fld>
            <a:endParaRPr lang="zh-CN" altLang="en-US"/>
          </a:p>
        </p:txBody>
      </p:sp>
    </p:spTree>
    <p:extLst>
      <p:ext uri="{BB962C8B-B14F-4D97-AF65-F5344CB8AC3E}">
        <p14:creationId xmlns:p14="http://schemas.microsoft.com/office/powerpoint/2010/main" val="3745082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—exceeding the 1500 byte Ethernet MTU. Based on this data, we chose 1350 bytes as the default payload size for QUIC. Future</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51</a:t>
            </a:fld>
            <a:endParaRPr lang="zh-CN" altLang="en-US"/>
          </a:p>
        </p:txBody>
      </p:sp>
    </p:spTree>
    <p:extLst>
      <p:ext uri="{BB962C8B-B14F-4D97-AF65-F5344CB8AC3E}">
        <p14:creationId xmlns:p14="http://schemas.microsoft.com/office/powerpoint/2010/main" val="347267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前向錯誤更正</a:t>
            </a:r>
            <a:r>
              <a:rPr lang="zh-TW" altLang="en-US" sz="1200" b="0" i="0" kern="1200" dirty="0">
                <a:solidFill>
                  <a:schemeClr val="tx1"/>
                </a:solidFill>
                <a:effectLst/>
                <a:latin typeface="+mn-lt"/>
                <a:ea typeface="+mn-ea"/>
                <a:cs typeface="+mn-cs"/>
              </a:rPr>
              <a:t>（英語：</a:t>
            </a:r>
            <a:r>
              <a:rPr lang="en-US" altLang="zh-TW" sz="1200" b="1" i="0" kern="1200" dirty="0">
                <a:solidFill>
                  <a:schemeClr val="tx1"/>
                </a:solidFill>
                <a:effectLst/>
                <a:latin typeface="+mn-lt"/>
                <a:ea typeface="+mn-ea"/>
                <a:cs typeface="+mn-cs"/>
              </a:rPr>
              <a:t>forward error correction</a:t>
            </a:r>
            <a:r>
              <a:rPr lang="zh-TW" altLang="en-US" sz="1200" b="0" i="0" kern="1200" dirty="0">
                <a:solidFill>
                  <a:schemeClr val="tx1"/>
                </a:solidFill>
                <a:effectLst/>
                <a:latin typeface="+mn-lt"/>
                <a:ea typeface="+mn-ea"/>
                <a:cs typeface="+mn-cs"/>
              </a:rPr>
              <a:t>，縮寫</a:t>
            </a:r>
            <a:r>
              <a:rPr lang="en-US" altLang="zh-TW" sz="1200" b="1"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）或</a:t>
            </a:r>
            <a:r>
              <a:rPr lang="zh-TW" altLang="en-US" sz="1200" b="1" i="0" kern="1200" dirty="0">
                <a:solidFill>
                  <a:schemeClr val="tx1"/>
                </a:solidFill>
                <a:effectLst/>
                <a:latin typeface="+mn-lt"/>
                <a:ea typeface="+mn-ea"/>
                <a:cs typeface="+mn-cs"/>
              </a:rPr>
              <a:t>通道編碼</a:t>
            </a:r>
            <a:r>
              <a:rPr lang="zh-TW" altLang="en-US" sz="1200" b="0" i="0" kern="1200" dirty="0">
                <a:solidFill>
                  <a:schemeClr val="tx1"/>
                </a:solidFill>
                <a:effectLst/>
                <a:latin typeface="+mn-lt"/>
                <a:ea typeface="+mn-ea"/>
                <a:cs typeface="+mn-cs"/>
              </a:rPr>
              <a:t>（英語：</a:t>
            </a:r>
            <a:r>
              <a:rPr lang="en-US" altLang="zh-TW" sz="1200" b="1" i="0" kern="1200" dirty="0">
                <a:solidFill>
                  <a:schemeClr val="tx1"/>
                </a:solidFill>
                <a:effectLst/>
                <a:latin typeface="+mn-lt"/>
                <a:ea typeface="+mn-ea"/>
                <a:cs typeface="+mn-cs"/>
              </a:rPr>
              <a:t>channel coding</a:t>
            </a:r>
            <a:r>
              <a:rPr lang="zh-TW" altLang="en-US" sz="1200" b="0" i="0" kern="1200" dirty="0">
                <a:solidFill>
                  <a:schemeClr val="tx1"/>
                </a:solidFill>
                <a:effectLst/>
                <a:latin typeface="+mn-lt"/>
                <a:ea typeface="+mn-ea"/>
                <a:cs typeface="+mn-cs"/>
              </a:rPr>
              <a:t>）</a:t>
            </a:r>
            <a:r>
              <a:rPr lang="en-US" altLang="zh-TW" sz="1200" b="0" i="0" u="none" strike="noStrike" kern="1200" baseline="30000" dirty="0">
                <a:solidFill>
                  <a:schemeClr val="tx1"/>
                </a:solidFill>
                <a:effectLst/>
                <a:latin typeface="+mn-lt"/>
                <a:ea typeface="+mn-ea"/>
                <a:cs typeface="+mn-cs"/>
                <a:hlinkClick r:id="rId3"/>
              </a:rPr>
              <a:t>[1]</a:t>
            </a:r>
            <a:r>
              <a:rPr lang="zh-TW" altLang="en-US" sz="1200" b="0" i="0" kern="1200" dirty="0">
                <a:solidFill>
                  <a:schemeClr val="tx1"/>
                </a:solidFill>
                <a:effectLst/>
                <a:latin typeface="+mn-lt"/>
                <a:ea typeface="+mn-ea"/>
                <a:cs typeface="+mn-cs"/>
              </a:rPr>
              <a:t>是一種在單向通訊系統中控制傳輸錯誤的技術，通過連同資料發送額外的資訊進行錯誤恢復，以降低</a:t>
            </a:r>
            <a:r>
              <a:rPr lang="zh-TW" altLang="en-US" sz="1200" b="0" i="0" u="none" strike="noStrike" kern="1200" dirty="0">
                <a:solidFill>
                  <a:schemeClr val="tx1"/>
                </a:solidFill>
                <a:effectLst/>
                <a:latin typeface="+mn-lt"/>
                <a:ea typeface="+mn-ea"/>
                <a:cs typeface="+mn-cs"/>
                <a:hlinkClick r:id="rId4" tooltip="位元錯誤率"/>
              </a:rPr>
              <a:t>位元錯誤率</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又分為帶內</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和帶外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的處理往往發生在早期階段處理後的數字訊號是第一次收到。也就是說，糾錯電路往往是不可分割的一部分的類比到數字的轉換過程中，還涉及數字調製解調，或線路編碼和解碼。</a:t>
            </a:r>
            <a:endParaRPr lang="en-US" altLang="zh-TW"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是通過添加冗餘資訊的傳輸採用預先確定的演算法。</a:t>
            </a:r>
            <a:r>
              <a:rPr lang="en-US" altLang="zh-TW" sz="1200" b="0" i="0" kern="1200" dirty="0">
                <a:solidFill>
                  <a:schemeClr val="tx1"/>
                </a:solidFill>
                <a:effectLst/>
                <a:latin typeface="+mn-lt"/>
                <a:ea typeface="+mn-ea"/>
                <a:cs typeface="+mn-cs"/>
              </a:rPr>
              <a:t>1949</a:t>
            </a:r>
            <a:r>
              <a:rPr lang="zh-TW" altLang="en-US" sz="1200" b="0" i="0" kern="1200" dirty="0">
                <a:solidFill>
                  <a:schemeClr val="tx1"/>
                </a:solidFill>
                <a:effectLst/>
                <a:latin typeface="+mn-lt"/>
                <a:ea typeface="+mn-ea"/>
                <a:cs typeface="+mn-cs"/>
              </a:rPr>
              <a:t>年漢明（</a:t>
            </a:r>
            <a:r>
              <a:rPr lang="en-US" altLang="zh-TW" sz="1200" b="0" i="0" kern="1200" dirty="0">
                <a:solidFill>
                  <a:schemeClr val="tx1"/>
                </a:solidFill>
                <a:effectLst/>
                <a:latin typeface="+mn-lt"/>
                <a:ea typeface="+mn-ea"/>
                <a:cs typeface="+mn-cs"/>
              </a:rPr>
              <a:t>Hamming</a:t>
            </a:r>
            <a:r>
              <a:rPr lang="zh-TW" altLang="en-US" sz="1200" b="0" i="0" kern="1200" dirty="0">
                <a:solidFill>
                  <a:schemeClr val="tx1"/>
                </a:solidFill>
                <a:effectLst/>
                <a:latin typeface="+mn-lt"/>
                <a:ea typeface="+mn-ea"/>
                <a:cs typeface="+mn-cs"/>
              </a:rPr>
              <a:t>）提出了可糾正單個隨機差錯的</a:t>
            </a:r>
            <a:r>
              <a:rPr lang="zh-TW" altLang="en-US" sz="1200" b="0" i="0" u="none" strike="noStrike" kern="1200" dirty="0">
                <a:solidFill>
                  <a:schemeClr val="tx1"/>
                </a:solidFill>
                <a:effectLst/>
                <a:latin typeface="+mn-lt"/>
                <a:ea typeface="+mn-ea"/>
                <a:cs typeface="+mn-cs"/>
                <a:hlinkClick r:id="rId5" tooltip="漢明碼"/>
              </a:rPr>
              <a:t>漢明碼</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1960</a:t>
            </a:r>
            <a:r>
              <a:rPr lang="zh-TW" altLang="en-US" sz="1200" b="0" i="0" kern="1200" dirty="0">
                <a:solidFill>
                  <a:schemeClr val="tx1"/>
                </a:solidFill>
                <a:effectLst/>
                <a:latin typeface="+mn-lt"/>
                <a:ea typeface="+mn-ea"/>
                <a:cs typeface="+mn-cs"/>
              </a:rPr>
              <a:t>年</a:t>
            </a:r>
            <a:r>
              <a:rPr lang="en-US" altLang="zh-TW" sz="1200" b="0" i="0" kern="1200" dirty="0" err="1">
                <a:solidFill>
                  <a:schemeClr val="tx1"/>
                </a:solidFill>
                <a:effectLst/>
                <a:latin typeface="+mn-lt"/>
                <a:ea typeface="+mn-ea"/>
                <a:cs typeface="+mn-cs"/>
              </a:rPr>
              <a:t>Hoopueghem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Bose</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Chaudhum</a:t>
            </a:r>
            <a:r>
              <a:rPr lang="zh-TW" altLang="en-US" sz="1200" b="0" i="0" kern="1200" dirty="0">
                <a:solidFill>
                  <a:schemeClr val="tx1"/>
                </a:solidFill>
                <a:effectLst/>
                <a:latin typeface="+mn-lt"/>
                <a:ea typeface="+mn-ea"/>
                <a:cs typeface="+mn-cs"/>
              </a:rPr>
              <a:t>發明了</a:t>
            </a:r>
            <a:r>
              <a:rPr lang="en-US" altLang="zh-TW" sz="1200" b="0" i="0" kern="1200" dirty="0">
                <a:solidFill>
                  <a:schemeClr val="tx1"/>
                </a:solidFill>
                <a:effectLst/>
                <a:latin typeface="+mn-lt"/>
                <a:ea typeface="+mn-ea"/>
                <a:cs typeface="+mn-cs"/>
              </a:rPr>
              <a:t>BCH</a:t>
            </a:r>
            <a:r>
              <a:rPr lang="zh-TW" altLang="en-US" sz="1200" b="0" i="0" kern="1200" dirty="0">
                <a:solidFill>
                  <a:schemeClr val="tx1"/>
                </a:solidFill>
                <a:effectLst/>
                <a:latin typeface="+mn-lt"/>
                <a:ea typeface="+mn-ea"/>
                <a:cs typeface="+mn-cs"/>
              </a:rPr>
              <a:t>碼，</a:t>
            </a:r>
            <a:r>
              <a:rPr lang="en-US" altLang="zh-TW" sz="1200" b="0" i="0" kern="1200" dirty="0">
                <a:solidFill>
                  <a:schemeClr val="tx1"/>
                </a:solidFill>
                <a:effectLst/>
                <a:latin typeface="+mn-lt"/>
                <a:ea typeface="+mn-ea"/>
                <a:cs typeface="+mn-cs"/>
              </a:rPr>
              <a:t>Reed</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Solomon</a:t>
            </a:r>
            <a:r>
              <a:rPr lang="zh-TW" altLang="en-US" sz="1200" b="0" i="0" kern="1200" dirty="0">
                <a:solidFill>
                  <a:schemeClr val="tx1"/>
                </a:solidFill>
                <a:effectLst/>
                <a:latin typeface="+mn-lt"/>
                <a:ea typeface="+mn-ea"/>
                <a:cs typeface="+mn-cs"/>
              </a:rPr>
              <a:t>又提出</a:t>
            </a:r>
            <a:r>
              <a:rPr lang="en-US" altLang="zh-TW" sz="1200" b="0" i="0" kern="1200" dirty="0" err="1">
                <a:solidFill>
                  <a:schemeClr val="tx1"/>
                </a:solidFill>
                <a:effectLst/>
                <a:latin typeface="+mn-lt"/>
                <a:ea typeface="+mn-ea"/>
                <a:cs typeface="+mn-cs"/>
              </a:rPr>
              <a:t>ReedSolomon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RS</a:t>
            </a:r>
            <a:r>
              <a:rPr lang="zh-TW" altLang="en-US" sz="1200" b="0" i="0" kern="1200" dirty="0">
                <a:solidFill>
                  <a:schemeClr val="tx1"/>
                </a:solidFill>
                <a:effectLst/>
                <a:latin typeface="+mn-lt"/>
                <a:ea typeface="+mn-ea"/>
                <a:cs typeface="+mn-cs"/>
              </a:rPr>
              <a:t>）編碼，糾錯能力很強，後來稱之為</a:t>
            </a:r>
            <a:r>
              <a:rPr lang="zh-TW" altLang="en-US" sz="1200" b="0" i="0" u="none" strike="noStrike" kern="1200" dirty="0">
                <a:solidFill>
                  <a:schemeClr val="tx1"/>
                </a:solidFill>
                <a:effectLst/>
                <a:latin typeface="+mn-lt"/>
                <a:ea typeface="+mn-ea"/>
                <a:cs typeface="+mn-cs"/>
                <a:hlinkClick r:id="rId6" tooltip="里德-所羅門碼"/>
              </a:rPr>
              <a:t>里德</a:t>
            </a:r>
            <a:r>
              <a:rPr lang="en-US" altLang="zh-TW" sz="1200" b="0" i="0" u="none" strike="noStrike" kern="1200" dirty="0">
                <a:solidFill>
                  <a:schemeClr val="tx1"/>
                </a:solidFill>
                <a:effectLst/>
                <a:latin typeface="+mn-lt"/>
                <a:ea typeface="+mn-ea"/>
                <a:cs typeface="+mn-cs"/>
                <a:hlinkClick r:id="rId6" tooltip="里德-所羅門碼"/>
              </a:rPr>
              <a:t>-</a:t>
            </a:r>
            <a:r>
              <a:rPr lang="zh-TW" altLang="en-US" sz="1200" b="0" i="0" u="none" strike="noStrike" kern="1200" dirty="0">
                <a:solidFill>
                  <a:schemeClr val="tx1"/>
                </a:solidFill>
                <a:effectLst/>
                <a:latin typeface="+mn-lt"/>
                <a:ea typeface="+mn-ea"/>
                <a:cs typeface="+mn-cs"/>
                <a:hlinkClick r:id="rId6" tooltip="里德-所羅門碼"/>
              </a:rPr>
              <a:t>所羅門誤碼校正編碼</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The reed-</a:t>
            </a:r>
            <a:r>
              <a:rPr lang="en-US" altLang="zh-TW" sz="1200" b="0" i="0" kern="1200" dirty="0" err="1">
                <a:solidFill>
                  <a:schemeClr val="tx1"/>
                </a:solidFill>
                <a:effectLst/>
                <a:latin typeface="+mn-lt"/>
                <a:ea typeface="+mn-ea"/>
                <a:cs typeface="+mn-cs"/>
              </a:rPr>
              <a:t>solomon</a:t>
            </a:r>
            <a:r>
              <a:rPr lang="en-US" altLang="zh-TW" sz="1200" b="0" i="0" kern="1200" dirty="0">
                <a:solidFill>
                  <a:schemeClr val="tx1"/>
                </a:solidFill>
                <a:effectLst/>
                <a:latin typeface="+mn-lt"/>
                <a:ea typeface="+mn-ea"/>
                <a:cs typeface="+mn-cs"/>
              </a:rPr>
              <a:t> error correction code</a:t>
            </a:r>
            <a:r>
              <a:rPr lang="zh-TW" altLang="en-US" sz="1200" b="0" i="0" kern="1200" dirty="0">
                <a:solidFill>
                  <a:schemeClr val="tx1"/>
                </a:solidFill>
                <a:effectLst/>
                <a:latin typeface="+mn-lt"/>
                <a:ea typeface="+mn-ea"/>
                <a:cs typeface="+mn-cs"/>
              </a:rPr>
              <a:t>，即後來的附加的前向錯誤更正）。</a:t>
            </a:r>
            <a:r>
              <a:rPr lang="en-US" altLang="zh-TW" sz="1200" b="0" i="0" kern="1200" dirty="0">
                <a:solidFill>
                  <a:schemeClr val="tx1"/>
                </a:solidFill>
                <a:effectLst/>
                <a:latin typeface="+mn-lt"/>
                <a:ea typeface="+mn-ea"/>
                <a:cs typeface="+mn-cs"/>
              </a:rPr>
              <a:t>ITU-T G.975/G.709</a:t>
            </a:r>
            <a:r>
              <a:rPr lang="zh-TW" altLang="en-US" sz="1200" b="0" i="0" kern="1200" dirty="0">
                <a:solidFill>
                  <a:schemeClr val="tx1"/>
                </a:solidFill>
                <a:effectLst/>
                <a:latin typeface="+mn-lt"/>
                <a:ea typeface="+mn-ea"/>
                <a:cs typeface="+mn-cs"/>
              </a:rPr>
              <a:t>規定了「帶外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」是在</a:t>
            </a:r>
            <a:r>
              <a:rPr lang="en-US" altLang="zh-TW" sz="1200" b="0" i="0" kern="1200" dirty="0">
                <a:solidFill>
                  <a:schemeClr val="tx1"/>
                </a:solidFill>
                <a:effectLst/>
                <a:latin typeface="+mn-lt"/>
                <a:ea typeface="+mn-ea"/>
                <a:cs typeface="+mn-cs"/>
              </a:rPr>
              <a:t>SDH</a:t>
            </a:r>
            <a:r>
              <a:rPr lang="zh-TW" altLang="en-US" sz="1200" b="0" i="0" kern="1200" dirty="0">
                <a:solidFill>
                  <a:schemeClr val="tx1"/>
                </a:solidFill>
                <a:effectLst/>
                <a:latin typeface="+mn-lt"/>
                <a:ea typeface="+mn-ea"/>
                <a:cs typeface="+mn-cs"/>
              </a:rPr>
              <a:t>層下面增加一</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層，專門處理</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的問題。帶外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編碼冗餘度大，糾錯能力較強。</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有別於</a:t>
            </a:r>
            <a:r>
              <a:rPr lang="en-US" altLang="zh-TW" sz="1200" b="0" i="0" u="none" strike="noStrike" kern="1200" dirty="0">
                <a:solidFill>
                  <a:schemeClr val="tx1"/>
                </a:solidFill>
                <a:effectLst/>
                <a:latin typeface="+mn-lt"/>
                <a:ea typeface="+mn-ea"/>
                <a:cs typeface="+mn-cs"/>
                <a:hlinkClick r:id="rId7" tooltip="ARQ"/>
              </a:rPr>
              <a:t>ARQ</a:t>
            </a:r>
            <a:r>
              <a:rPr lang="zh-TW" altLang="en-US" sz="1200" b="0" i="0" kern="1200" dirty="0">
                <a:solidFill>
                  <a:schemeClr val="tx1"/>
                </a:solidFill>
                <a:effectLst/>
                <a:latin typeface="+mn-lt"/>
                <a:ea typeface="+mn-ea"/>
                <a:cs typeface="+mn-cs"/>
              </a:rPr>
              <a:t>，發現錯誤無須通知傳送方重發。一旦系統遺失了原始的資料封包，</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機制可以以冗餘封包加以補入。例如有一資料封包為「</a:t>
            </a:r>
            <a:r>
              <a:rPr lang="en-US" altLang="zh-TW" sz="1200" b="0" i="0" kern="1200" dirty="0">
                <a:solidFill>
                  <a:schemeClr val="tx1"/>
                </a:solidFill>
                <a:effectLst/>
                <a:latin typeface="+mn-lt"/>
                <a:ea typeface="+mn-ea"/>
                <a:cs typeface="+mn-cs"/>
              </a:rPr>
              <a:t>10</a:t>
            </a:r>
            <a:r>
              <a:rPr lang="zh-TW" altLang="en-US" sz="1200" b="0" i="0" kern="1200" dirty="0">
                <a:solidFill>
                  <a:schemeClr val="tx1"/>
                </a:solidFill>
                <a:effectLst/>
                <a:latin typeface="+mn-lt"/>
                <a:ea typeface="+mn-ea"/>
                <a:cs typeface="+mn-cs"/>
              </a:rPr>
              <a:t>」，分成二個封包，分別為「</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」，有一冗餘封包「</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」，收到任意兩個封包就能組裝出原始的包。但這些冗餘封包也會產生額外負擔。</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52</a:t>
            </a:fld>
            <a:endParaRPr lang="zh-CN" altLang="en-US"/>
          </a:p>
        </p:txBody>
      </p:sp>
    </p:spTree>
    <p:extLst>
      <p:ext uri="{BB962C8B-B14F-4D97-AF65-F5344CB8AC3E}">
        <p14:creationId xmlns:p14="http://schemas.microsoft.com/office/powerpoint/2010/main" val="3112765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53</a:t>
            </a:fld>
            <a:endParaRPr lang="zh-CN" altLang="en-US"/>
          </a:p>
        </p:txBody>
      </p:sp>
    </p:spTree>
    <p:extLst>
      <p:ext uri="{BB962C8B-B14F-4D97-AF65-F5344CB8AC3E}">
        <p14:creationId xmlns:p14="http://schemas.microsoft.com/office/powerpoint/2010/main" val="4120113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54</a:t>
            </a:fld>
            <a:endParaRPr lang="zh-CN" altLang="en-US"/>
          </a:p>
        </p:txBody>
      </p:sp>
    </p:spTree>
    <p:extLst>
      <p:ext uri="{BB962C8B-B14F-4D97-AF65-F5344CB8AC3E}">
        <p14:creationId xmlns:p14="http://schemas.microsoft.com/office/powerpoint/2010/main" val="3930121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这段不太明白</a:t>
            </a:r>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55</a:t>
            </a:fld>
            <a:endParaRPr lang="zh-CN" altLang="en-US"/>
          </a:p>
        </p:txBody>
      </p:sp>
    </p:spTree>
    <p:extLst>
      <p:ext uri="{BB962C8B-B14F-4D97-AF65-F5344CB8AC3E}">
        <p14:creationId xmlns:p14="http://schemas.microsoft.com/office/powerpoint/2010/main" val="1480495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Origin </a:t>
            </a:r>
            <a:r>
              <a:rPr lang="zh-CN" altLang="en-US" dirty="0"/>
              <a:t>用于区分用户身份</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22</a:t>
            </a:fld>
            <a:endParaRPr lang="zh-CN" altLang="en-US"/>
          </a:p>
        </p:txBody>
      </p:sp>
    </p:spTree>
    <p:extLst>
      <p:ext uri="{BB962C8B-B14F-4D97-AF65-F5344CB8AC3E}">
        <p14:creationId xmlns:p14="http://schemas.microsoft.com/office/powerpoint/2010/main" val="2765268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23</a:t>
            </a:fld>
            <a:endParaRPr lang="zh-CN" altLang="en-US"/>
          </a:p>
        </p:txBody>
      </p:sp>
    </p:spTree>
    <p:extLst>
      <p:ext uri="{BB962C8B-B14F-4D97-AF65-F5344CB8AC3E}">
        <p14:creationId xmlns:p14="http://schemas.microsoft.com/office/powerpoint/2010/main" val="1341734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以包</a:t>
            </a:r>
            <a:r>
              <a:rPr lang="en-US" altLang="zh-CN" sz="1200" b="0" i="0" kern="1200" dirty="0">
                <a:solidFill>
                  <a:schemeClr val="tx1"/>
                </a:solidFill>
                <a:effectLst/>
                <a:latin typeface="+mn-lt"/>
                <a:ea typeface="+mn-ea"/>
                <a:cs typeface="+mn-cs"/>
              </a:rPr>
              <a:t>packet</a:t>
            </a:r>
            <a:r>
              <a:rPr lang="zh-CN" altLang="en-US" sz="1200" b="0" i="0" kern="1200" dirty="0">
                <a:solidFill>
                  <a:schemeClr val="tx1"/>
                </a:solidFill>
                <a:effectLst/>
                <a:latin typeface="+mn-lt"/>
                <a:ea typeface="+mn-ea"/>
                <a:cs typeface="+mn-cs"/>
              </a:rPr>
              <a:t>为传输单位，</a:t>
            </a:r>
            <a:r>
              <a:rPr lang="en-US" altLang="zh-CN" sz="1200" b="0" i="0" kern="1200" dirty="0">
                <a:solidFill>
                  <a:schemeClr val="tx1"/>
                </a:solidFill>
                <a:effectLst/>
                <a:latin typeface="+mn-lt"/>
                <a:ea typeface="+mn-ea"/>
                <a:cs typeface="+mn-cs"/>
              </a:rPr>
              <a:t>UDP packet</a:t>
            </a:r>
          </a:p>
          <a:p>
            <a:r>
              <a:rPr lang="zh-CN" altLang="en-US" sz="1200" b="0" i="0" kern="1200" dirty="0">
                <a:solidFill>
                  <a:schemeClr val="tx1"/>
                </a:solidFill>
                <a:effectLst/>
                <a:latin typeface="+mn-lt"/>
                <a:ea typeface="+mn-ea"/>
                <a:cs typeface="+mn-cs"/>
              </a:rPr>
              <a:t>一个可选的</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位无符号数字指定这个流帧中数据的长度。只有当包是 “全大小</a:t>
            </a:r>
            <a:r>
              <a:rPr lang="en-US" altLang="zh-CN" sz="1200" b="0" i="0" kern="1200" dirty="0">
                <a:solidFill>
                  <a:schemeClr val="tx1"/>
                </a:solidFill>
                <a:effectLst/>
                <a:latin typeface="+mn-lt"/>
                <a:ea typeface="+mn-ea"/>
                <a:cs typeface="+mn-cs"/>
              </a:rPr>
              <a:t>(full-sized)” </a:t>
            </a:r>
            <a:r>
              <a:rPr lang="zh-CN" altLang="en-US" sz="1200" b="0" i="0" kern="1200" dirty="0">
                <a:solidFill>
                  <a:schemeClr val="tx1"/>
                </a:solidFill>
                <a:effectLst/>
                <a:latin typeface="+mn-lt"/>
                <a:ea typeface="+mn-ea"/>
                <a:cs typeface="+mn-cs"/>
              </a:rPr>
              <a:t>包时，才应该省略长度，来避免填充破坏的风险。</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24</a:t>
            </a:fld>
            <a:endParaRPr lang="zh-CN" altLang="en-US"/>
          </a:p>
        </p:txBody>
      </p:sp>
    </p:spTree>
    <p:extLst>
      <p:ext uri="{BB962C8B-B14F-4D97-AF65-F5344CB8AC3E}">
        <p14:creationId xmlns:p14="http://schemas.microsoft.com/office/powerpoint/2010/main" val="2633054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25</a:t>
            </a:fld>
            <a:endParaRPr lang="zh-CN" altLang="en-US"/>
          </a:p>
        </p:txBody>
      </p:sp>
    </p:spTree>
    <p:extLst>
      <p:ext uri="{BB962C8B-B14F-4D97-AF65-F5344CB8AC3E}">
        <p14:creationId xmlns:p14="http://schemas.microsoft.com/office/powerpoint/2010/main" val="395185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26</a:t>
            </a:fld>
            <a:endParaRPr lang="zh-CN" altLang="en-US"/>
          </a:p>
        </p:txBody>
      </p:sp>
    </p:spTree>
    <p:extLst>
      <p:ext uri="{BB962C8B-B14F-4D97-AF65-F5344CB8AC3E}">
        <p14:creationId xmlns:p14="http://schemas.microsoft.com/office/powerpoint/2010/main" val="300512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27</a:t>
            </a:fld>
            <a:endParaRPr lang="zh-CN" altLang="en-US"/>
          </a:p>
        </p:txBody>
      </p:sp>
    </p:spTree>
    <p:extLst>
      <p:ext uri="{BB962C8B-B14F-4D97-AF65-F5344CB8AC3E}">
        <p14:creationId xmlns:p14="http://schemas.microsoft.com/office/powerpoint/2010/main" val="959480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68578F">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baseline="0">
                <a:solidFill>
                  <a:schemeClr val="bg1"/>
                </a:solidFill>
                <a:latin typeface="+mj-lt"/>
                <a:ea typeface="+mn-ea"/>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1236247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baseline="0">
                <a:latin typeface="+mj-lt"/>
                <a:ea typeface="+mj-ea"/>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aseline="0">
                <a:latin typeface="+mn-lt"/>
                <a:ea typeface="+mn-ea"/>
              </a:defRPr>
            </a:lvl1pPr>
            <a:lvl2pPr>
              <a:defRPr baseline="0">
                <a:latin typeface="+mn-lt"/>
                <a:ea typeface="+mn-ea"/>
              </a:defRPr>
            </a:lvl2pPr>
            <a:lvl3pPr>
              <a:defRPr baseline="0">
                <a:latin typeface="+mn-lt"/>
                <a:ea typeface="+mn-ea"/>
              </a:defRPr>
            </a:lvl3pPr>
            <a:lvl4pPr>
              <a:defRPr baseline="0">
                <a:latin typeface="+mn-lt"/>
                <a:ea typeface="+mn-ea"/>
              </a:defRPr>
            </a:lvl4pPr>
            <a:lvl5pPr>
              <a:defRPr baseline="0">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8741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7E6CC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baseline="0">
                <a:solidFill>
                  <a:schemeClr val="bg1"/>
                </a:solidFill>
                <a:latin typeface="+mj-lt"/>
                <a:ea typeface="+mj-ea"/>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lvl1pPr>
              <a:defRPr>
                <a:latin typeface="+mj-lt"/>
              </a:defRPr>
            </a:lvl1pPr>
          </a:lstStyle>
          <a:p>
            <a:endParaRPr lang="zh-CN" altLang="en-US" dirty="0"/>
          </a:p>
        </p:txBody>
      </p:sp>
    </p:spTree>
    <p:extLst>
      <p:ext uri="{BB962C8B-B14F-4D97-AF65-F5344CB8AC3E}">
        <p14:creationId xmlns:p14="http://schemas.microsoft.com/office/powerpoint/2010/main" val="714682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baseline="0">
                <a:latin typeface="+mj-lt"/>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939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789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7E6CC3"/>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2019/11/18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2502845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72BB5F89-3C37-49A6-B7CC-41D189EEC0B1}" type="datetimeFigureOut">
              <a:rPr lang="zh-CN" altLang="en-US" smtClean="0"/>
              <a:t>2019/11/18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89001C-556A-4238-A7E0-2B72E20C5D72}" type="slidenum">
              <a:rPr lang="zh-CN" altLang="en-US" smtClean="0"/>
              <a:t>‹#›</a:t>
            </a:fld>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7404100"/>
              <a:gd name="connsiteY0" fmla="*/ 0 h 1498600"/>
              <a:gd name="connsiteX1" fmla="*/ 61214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8280400"/>
              <a:gd name="connsiteY0" fmla="*/ 0 h 1511300"/>
              <a:gd name="connsiteX1" fmla="*/ 6121400 w 8280400"/>
              <a:gd name="connsiteY1" fmla="*/ 0 h 1511300"/>
              <a:gd name="connsiteX2" fmla="*/ 8280400 w 8280400"/>
              <a:gd name="connsiteY2" fmla="*/ 1511300 h 1511300"/>
              <a:gd name="connsiteX3" fmla="*/ 0 w 8280400"/>
              <a:gd name="connsiteY3" fmla="*/ 1498600 h 1511300"/>
              <a:gd name="connsiteX4" fmla="*/ 0 w 8280400"/>
              <a:gd name="connsiteY4" fmla="*/ 0 h 1511300"/>
              <a:gd name="connsiteX0" fmla="*/ 6350 w 8286750"/>
              <a:gd name="connsiteY0" fmla="*/ 0 h 1511300"/>
              <a:gd name="connsiteX1" fmla="*/ 6127750 w 8286750"/>
              <a:gd name="connsiteY1" fmla="*/ 0 h 1511300"/>
              <a:gd name="connsiteX2" fmla="*/ 8286750 w 8286750"/>
              <a:gd name="connsiteY2" fmla="*/ 1511300 h 1511300"/>
              <a:gd name="connsiteX3" fmla="*/ 0 w 8286750"/>
              <a:gd name="connsiteY3" fmla="*/ 1504950 h 1511300"/>
              <a:gd name="connsiteX4" fmla="*/ 6350 w 8286750"/>
              <a:gd name="connsiteY4" fmla="*/ 0 h 151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 fmla="*/ 0 w 2692400"/>
              <a:gd name="connsiteY0" fmla="*/ 0 h 825500"/>
              <a:gd name="connsiteX1" fmla="*/ 2692400 w 2692400"/>
              <a:gd name="connsiteY1" fmla="*/ 0 h 825500"/>
              <a:gd name="connsiteX2" fmla="*/ 2692400 w 2692400"/>
              <a:gd name="connsiteY2" fmla="*/ 825500 h 825500"/>
              <a:gd name="connsiteX3" fmla="*/ 965200 w 2692400"/>
              <a:gd name="connsiteY3" fmla="*/ 825500 h 825500"/>
              <a:gd name="connsiteX4" fmla="*/ 0 w 2692400"/>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825500">
                <a:moveTo>
                  <a:pt x="0" y="0"/>
                </a:moveTo>
                <a:lnTo>
                  <a:pt x="2692400" y="0"/>
                </a:lnTo>
                <a:lnTo>
                  <a:pt x="2692400" y="825500"/>
                </a:lnTo>
                <a:lnTo>
                  <a:pt x="965200" y="825500"/>
                </a:lnTo>
                <a:lnTo>
                  <a:pt x="0" y="0"/>
                </a:lnTo>
                <a:close/>
              </a:path>
            </a:pathLst>
          </a:cu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b">
            <a:noAutofit/>
          </a:bodyPr>
          <a:lstStyle>
            <a:lvl1pPr algn="l">
              <a:defRPr sz="4800" b="1" baseline="0">
                <a:solidFill>
                  <a:schemeClr val="bg1"/>
                </a:solidFill>
                <a:latin typeface="+mj-lt"/>
                <a:ea typeface="+mj-ea"/>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lstStyle>
            <a:lvl1pPr marL="0" indent="0" algn="ctr">
              <a:buNone/>
              <a:defRPr sz="2400" baseline="0">
                <a:solidFill>
                  <a:schemeClr val="bg1"/>
                </a:solidFill>
                <a:latin typeface="+mn-lt"/>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1936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2019/11/18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3183598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cra.org/cra-wp/wp-content/uploads/sites/8/2018/04/VUTH-14-combined-slides.compressed.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zhuanlan.zhihu.com/p/76874892" TargetMode="External"/><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halfrost.com/https_tls1-2_handshak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monkeysayhi.github.io/2018/03/07/&#27973;&#35848;TCP&#65288;1&#65289;&#65306;&#29366;&#24577;&#26426;&#19982;&#37325;&#20256;&#26426;&#2104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gros.blogspot.com/2012/02/calculating-tcp-rto.html" TargetMode="External"/><Relationship Id="rId4" Type="http://schemas.openxmlformats.org/officeDocument/2006/relationships/hyperlink" Target="https://www.cse.iitb.ac.in/~br/webpage/courses/cs625-fall2003/lec-notes/lec-notes11-1.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halfrost.com/quic_start/"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380636" y="5484813"/>
            <a:ext cx="8443324" cy="800893"/>
          </a:xfrm>
        </p:spPr>
        <p:txBody>
          <a:bodyPr/>
          <a:lstStyle/>
          <a:p>
            <a:r>
              <a:rPr lang="en-US" altLang="zh-CN" sz="3600" dirty="0"/>
              <a:t>The QUIC Transport Protocol</a:t>
            </a:r>
            <a:endParaRPr lang="zh-CN" altLang="en-US" sz="3600" dirty="0"/>
          </a:p>
        </p:txBody>
      </p:sp>
      <p:sp>
        <p:nvSpPr>
          <p:cNvPr id="3" name="副标题 2"/>
          <p:cNvSpPr>
            <a:spLocks noGrp="1"/>
          </p:cNvSpPr>
          <p:nvPr>
            <p:ph type="subTitle" idx="1"/>
          </p:nvPr>
        </p:nvSpPr>
        <p:spPr/>
        <p:txBody>
          <a:bodyPr/>
          <a:lstStyle/>
          <a:p>
            <a:r>
              <a:rPr lang="en-US" altLang="zh-CN" dirty="0"/>
              <a:t>Chen, Zixuan</a:t>
            </a:r>
            <a:endParaRPr lang="zh-CN" altLang="en-US" dirty="0"/>
          </a:p>
        </p:txBody>
      </p:sp>
      <p:sp>
        <p:nvSpPr>
          <p:cNvPr id="6" name="文本框 5">
            <a:extLst>
              <a:ext uri="{FF2B5EF4-FFF2-40B4-BE49-F238E27FC236}">
                <a16:creationId xmlns:a16="http://schemas.microsoft.com/office/drawing/2014/main" id="{1520B7DA-8B26-428D-A484-2F4D3F36D61D}"/>
              </a:ext>
            </a:extLst>
          </p:cNvPr>
          <p:cNvSpPr txBox="1"/>
          <p:nvPr/>
        </p:nvSpPr>
        <p:spPr>
          <a:xfrm>
            <a:off x="1182188" y="6216345"/>
            <a:ext cx="9026434" cy="523220"/>
          </a:xfrm>
          <a:prstGeom prst="rect">
            <a:avLst/>
          </a:prstGeom>
          <a:noFill/>
        </p:spPr>
        <p:txBody>
          <a:bodyPr wrap="square" rtlCol="0">
            <a:spAutoFit/>
          </a:bodyPr>
          <a:lstStyle/>
          <a:p>
            <a:r>
              <a:rPr lang="en-US" altLang="zh-CN" sz="2800" b="1" dirty="0">
                <a:solidFill>
                  <a:schemeClr val="bg1"/>
                </a:solidFill>
              </a:rPr>
              <a:t>- Design and Internet-Scale Deployment</a:t>
            </a:r>
            <a:endParaRPr lang="zh-CN" altLang="en-US" sz="2800" b="1" dirty="0">
              <a:solidFill>
                <a:schemeClr val="bg1"/>
              </a:solidFill>
            </a:endParaRPr>
          </a:p>
        </p:txBody>
      </p:sp>
    </p:spTree>
    <p:extLst>
      <p:ext uri="{BB962C8B-B14F-4D97-AF65-F5344CB8AC3E}">
        <p14:creationId xmlns:p14="http://schemas.microsoft.com/office/powerpoint/2010/main" val="600245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173950"/>
            <a:ext cx="10185494" cy="1631216"/>
          </a:xfrm>
          <a:prstGeom prst="rect">
            <a:avLst/>
          </a:prstGeom>
        </p:spPr>
        <p:txBody>
          <a:bodyPr wrap="square">
            <a:spAutoFit/>
          </a:bodyPr>
          <a:lstStyle/>
          <a:p>
            <a:r>
              <a:rPr lang="en-US" altLang="zh-CN" sz="2000" dirty="0">
                <a:latin typeface="+mj-lt"/>
                <a:ea typeface="微软雅黑" panose="020B0503020204020204" pitchFamily="34" charset="-122"/>
              </a:rPr>
              <a:t>Growth in latency-sensitive web services and use of the web as a platform for applications is placing unprecedented demands on reducing web latency.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Web latency remains an impediment to improving user experience, and tail latency remains a hurdle to scaling the web platform.</a:t>
            </a:r>
          </a:p>
        </p:txBody>
      </p:sp>
      <p:pic>
        <p:nvPicPr>
          <p:cNvPr id="2" name="图片 1">
            <a:extLst>
              <a:ext uri="{FF2B5EF4-FFF2-40B4-BE49-F238E27FC236}">
                <a16:creationId xmlns:a16="http://schemas.microsoft.com/office/drawing/2014/main" id="{13AFBC0C-6F78-4F10-9EAE-0774B292B545}"/>
              </a:ext>
            </a:extLst>
          </p:cNvPr>
          <p:cNvPicPr>
            <a:picLocks noChangeAspect="1"/>
          </p:cNvPicPr>
          <p:nvPr/>
        </p:nvPicPr>
        <p:blipFill>
          <a:blip r:embed="rId2"/>
          <a:stretch>
            <a:fillRect/>
          </a:stretch>
        </p:blipFill>
        <p:spPr>
          <a:xfrm>
            <a:off x="800053" y="3241450"/>
            <a:ext cx="3516842" cy="2508601"/>
          </a:xfrm>
          <a:prstGeom prst="rect">
            <a:avLst/>
          </a:prstGeom>
        </p:spPr>
      </p:pic>
      <p:pic>
        <p:nvPicPr>
          <p:cNvPr id="5" name="图片 4">
            <a:extLst>
              <a:ext uri="{FF2B5EF4-FFF2-40B4-BE49-F238E27FC236}">
                <a16:creationId xmlns:a16="http://schemas.microsoft.com/office/drawing/2014/main" id="{D59EFDA7-512C-4DF9-A54F-1F79340EA6D2}"/>
              </a:ext>
            </a:extLst>
          </p:cNvPr>
          <p:cNvPicPr>
            <a:picLocks noChangeAspect="1"/>
          </p:cNvPicPr>
          <p:nvPr/>
        </p:nvPicPr>
        <p:blipFill>
          <a:blip r:embed="rId3"/>
          <a:stretch>
            <a:fillRect/>
          </a:stretch>
        </p:blipFill>
        <p:spPr>
          <a:xfrm>
            <a:off x="5210629" y="2696959"/>
            <a:ext cx="6386287" cy="3597582"/>
          </a:xfrm>
          <a:prstGeom prst="rect">
            <a:avLst/>
          </a:prstGeom>
        </p:spPr>
      </p:pic>
      <p:sp>
        <p:nvSpPr>
          <p:cNvPr id="6" name="矩形 5">
            <a:extLst>
              <a:ext uri="{FF2B5EF4-FFF2-40B4-BE49-F238E27FC236}">
                <a16:creationId xmlns:a16="http://schemas.microsoft.com/office/drawing/2014/main" id="{9E3CCF69-E8B0-47CA-A7E0-66A173B9C2AD}"/>
              </a:ext>
            </a:extLst>
          </p:cNvPr>
          <p:cNvSpPr/>
          <p:nvPr/>
        </p:nvSpPr>
        <p:spPr>
          <a:xfrm>
            <a:off x="272621" y="5851232"/>
            <a:ext cx="9651040" cy="1200329"/>
          </a:xfrm>
          <a:prstGeom prst="rect">
            <a:avLst/>
          </a:prstGeom>
        </p:spPr>
        <p:txBody>
          <a:bodyPr wrap="none">
            <a:spAutoFit/>
          </a:bodyPr>
          <a:lstStyle/>
          <a:p>
            <a:r>
              <a:rPr lang="en-US" altLang="zh-CN" b="1" dirty="0">
                <a:ea typeface="微软雅黑" panose="020B0503020204020204" pitchFamily="34" charset="-122"/>
              </a:rPr>
              <a:t>Tail Latency</a:t>
            </a:r>
          </a:p>
          <a:p>
            <a:r>
              <a:rPr lang="en-US" altLang="zh-CN" dirty="0"/>
              <a:t>Measuring and Optimizing Tail Latency</a:t>
            </a:r>
            <a:r>
              <a:rPr lang="en-US" altLang="zh-CN" b="1" dirty="0">
                <a:ea typeface="微软雅黑" panose="020B0503020204020204" pitchFamily="34" charset="-122"/>
              </a:rPr>
              <a:t>, </a:t>
            </a:r>
            <a:r>
              <a:rPr lang="en-US" altLang="zh-CN" dirty="0"/>
              <a:t>Kathryn S McKinley, Google</a:t>
            </a:r>
          </a:p>
          <a:p>
            <a:r>
              <a:rPr lang="en-US" altLang="zh-CN" dirty="0">
                <a:hlinkClick r:id="rId4"/>
              </a:rPr>
              <a:t>https://cra.org/cra-wp/wp-content/uploads/sites/8/2018/04/VUTH-14-combined-slides.compressed.pdf</a:t>
            </a:r>
            <a:endParaRPr lang="en-US" altLang="zh-CN" b="1" dirty="0">
              <a:ea typeface="微软雅黑" panose="020B0503020204020204" pitchFamily="34" charset="-122"/>
            </a:endParaRPr>
          </a:p>
          <a:p>
            <a:endParaRPr lang="en-US" altLang="zh-CN" b="1" dirty="0">
              <a:ea typeface="微软雅黑" panose="020B0503020204020204" pitchFamily="34" charset="-122"/>
            </a:endParaRPr>
          </a:p>
        </p:txBody>
      </p:sp>
      <p:cxnSp>
        <p:nvCxnSpPr>
          <p:cNvPr id="8" name="直接箭头连接符 7">
            <a:extLst>
              <a:ext uri="{FF2B5EF4-FFF2-40B4-BE49-F238E27FC236}">
                <a16:creationId xmlns:a16="http://schemas.microsoft.com/office/drawing/2014/main" id="{A6830FE7-30CF-455D-A8CE-19E1CDA5111C}"/>
              </a:ext>
            </a:extLst>
          </p:cNvPr>
          <p:cNvCxnSpPr>
            <a:cxnSpLocks/>
          </p:cNvCxnSpPr>
          <p:nvPr/>
        </p:nvCxnSpPr>
        <p:spPr>
          <a:xfrm flipV="1">
            <a:off x="3780971" y="3241450"/>
            <a:ext cx="1521074" cy="18643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581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527911"/>
            <a:ext cx="10185494" cy="3108543"/>
          </a:xfrm>
          <a:prstGeom prst="rect">
            <a:avLst/>
          </a:prstGeom>
        </p:spPr>
        <p:txBody>
          <a:bodyPr wrap="square">
            <a:spAutoFit/>
          </a:bodyPr>
          <a:lstStyle/>
          <a:p>
            <a:r>
              <a:rPr lang="en-US" altLang="zh-CN" sz="2800" b="1" dirty="0">
                <a:latin typeface="+mj-lt"/>
                <a:ea typeface="微软雅黑" panose="020B0503020204020204" pitchFamily="34" charset="-122"/>
              </a:rPr>
              <a:t>Shortcomings of TCP</a:t>
            </a:r>
          </a:p>
          <a:p>
            <a:endParaRPr lang="en-US" altLang="zh-CN" sz="2800" dirty="0">
              <a:latin typeface="+mj-lt"/>
              <a:ea typeface="微软雅黑" panose="020B0503020204020204" pitchFamily="34" charset="-122"/>
            </a:endParaRPr>
          </a:p>
          <a:p>
            <a:endParaRPr lang="en-US" altLang="zh-CN" sz="2800" dirty="0">
              <a:latin typeface="+mj-lt"/>
              <a:ea typeface="微软雅黑" panose="020B0503020204020204" pitchFamily="34" charset="-122"/>
            </a:endParaRPr>
          </a:p>
          <a:p>
            <a:pPr marL="342900" indent="-342900">
              <a:buFontTx/>
              <a:buChar char="-"/>
            </a:pPr>
            <a:r>
              <a:rPr lang="en-US" altLang="zh-CN" sz="2800" dirty="0">
                <a:latin typeface="+mj-lt"/>
                <a:ea typeface="微软雅黑" panose="020B0503020204020204" pitchFamily="34" charset="-122"/>
              </a:rPr>
              <a:t>Protocol Entrenchment</a:t>
            </a:r>
          </a:p>
          <a:p>
            <a:pPr marL="342900" indent="-342900">
              <a:buFontTx/>
              <a:buChar char="-"/>
            </a:pPr>
            <a:r>
              <a:rPr lang="en-US" altLang="zh-CN" sz="2800" dirty="0">
                <a:latin typeface="+mj-lt"/>
                <a:ea typeface="微软雅黑" panose="020B0503020204020204" pitchFamily="34" charset="-122"/>
              </a:rPr>
              <a:t>Implementation Entrenchment</a:t>
            </a:r>
          </a:p>
          <a:p>
            <a:pPr marL="342900" indent="-342900">
              <a:buFontTx/>
              <a:buChar char="-"/>
            </a:pPr>
            <a:r>
              <a:rPr lang="en-US" altLang="zh-CN" sz="2800" dirty="0">
                <a:latin typeface="+mj-lt"/>
                <a:ea typeface="微软雅黑" panose="020B0503020204020204" pitchFamily="34" charset="-122"/>
              </a:rPr>
              <a:t>Handshake Delay</a:t>
            </a:r>
          </a:p>
          <a:p>
            <a:pPr marL="342900" indent="-342900">
              <a:buFontTx/>
              <a:buChar char="-"/>
            </a:pPr>
            <a:r>
              <a:rPr lang="en-US" altLang="zh-CN" sz="2800" dirty="0">
                <a:latin typeface="+mj-lt"/>
                <a:ea typeface="微软雅黑" panose="020B0503020204020204" pitchFamily="34" charset="-122"/>
              </a:rPr>
              <a:t>Head-of-line Blocking Delay</a:t>
            </a:r>
          </a:p>
        </p:txBody>
      </p:sp>
    </p:spTree>
    <p:extLst>
      <p:ext uri="{BB962C8B-B14F-4D97-AF65-F5344CB8AC3E}">
        <p14:creationId xmlns:p14="http://schemas.microsoft.com/office/powerpoint/2010/main" val="2511669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ea typeface="微软雅黑" panose="020B0503020204020204" pitchFamily="34" charset="-122"/>
              </a:rPr>
              <a:t>Protocol Entrenchment</a:t>
            </a:r>
          </a:p>
        </p:txBody>
      </p:sp>
      <p:sp>
        <p:nvSpPr>
          <p:cNvPr id="12" name="矩形 11"/>
          <p:cNvSpPr/>
          <p:nvPr/>
        </p:nvSpPr>
        <p:spPr>
          <a:xfrm>
            <a:off x="1003252" y="1270045"/>
            <a:ext cx="10350547" cy="4524315"/>
          </a:xfrm>
          <a:prstGeom prst="rect">
            <a:avLst/>
          </a:prstGeom>
        </p:spPr>
        <p:txBody>
          <a:bodyPr wrap="square">
            <a:spAutoFit/>
          </a:bodyPr>
          <a:lstStyle/>
          <a:p>
            <a:r>
              <a:rPr lang="en-US" altLang="zh-CN" sz="2400" dirty="0">
                <a:latin typeface="+mj-lt"/>
                <a:ea typeface="微软雅黑" panose="020B0503020204020204" pitchFamily="34" charset="-122"/>
              </a:rPr>
              <a:t>Middleboxes have accidentally become key control points in the Internet’s architecture.</a:t>
            </a:r>
          </a:p>
          <a:p>
            <a:r>
              <a:rPr lang="en-US" altLang="zh-CN" sz="2400" dirty="0">
                <a:latin typeface="+mj-lt"/>
                <a:ea typeface="微软雅黑" panose="020B0503020204020204" pitchFamily="34" charset="-122"/>
              </a:rPr>
              <a:t>Firewalls tend to block anything unfamiliar for security reasons and Network Address Translators (NATs) rewrite the transport header, making both </a:t>
            </a:r>
            <a:r>
              <a:rPr lang="en-US" altLang="zh-CN" sz="2400" b="1" dirty="0">
                <a:latin typeface="+mj-lt"/>
                <a:ea typeface="微软雅黑" panose="020B0503020204020204" pitchFamily="34" charset="-122"/>
              </a:rPr>
              <a:t>incapable of allowing traffic from new transports without adding explicit support for them.</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Any packet content not protected by </a:t>
            </a:r>
            <a:r>
              <a:rPr lang="en-US" altLang="zh-CN" sz="2400" b="1" dirty="0">
                <a:latin typeface="+mj-lt"/>
                <a:ea typeface="微软雅黑" panose="020B0503020204020204" pitchFamily="34" charset="-122"/>
              </a:rPr>
              <a:t>end-to-end security</a:t>
            </a:r>
            <a:r>
              <a:rPr lang="en-US" altLang="zh-CN" sz="2400" dirty="0">
                <a:latin typeface="+mj-lt"/>
                <a:ea typeface="微软雅黑" panose="020B0503020204020204" pitchFamily="34" charset="-122"/>
              </a:rPr>
              <a:t>.</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Modifying TCP remains challenging due to its </a:t>
            </a:r>
            <a:r>
              <a:rPr lang="en-US" altLang="zh-CN" sz="2400" b="1" dirty="0">
                <a:latin typeface="+mj-lt"/>
                <a:ea typeface="微软雅黑" panose="020B0503020204020204" pitchFamily="34" charset="-122"/>
              </a:rPr>
              <a:t>ossification by middleboxes</a:t>
            </a:r>
            <a:r>
              <a:rPr lang="en-US" altLang="zh-CN" sz="2400" dirty="0">
                <a:latin typeface="+mj-lt"/>
                <a:ea typeface="微软雅黑" panose="020B0503020204020204" pitchFamily="34" charset="-122"/>
              </a:rPr>
              <a:t>.</a:t>
            </a:r>
          </a:p>
          <a:p>
            <a:r>
              <a:rPr lang="en-US" altLang="zh-CN" sz="2400" dirty="0">
                <a:latin typeface="+mj-lt"/>
                <a:ea typeface="微软雅黑" panose="020B0503020204020204" pitchFamily="34" charset="-122"/>
              </a:rPr>
              <a:t>Deploying changes to TCP has reached a point of diminishing returns, where simple protocol changes are now expected to </a:t>
            </a:r>
            <a:r>
              <a:rPr lang="en-US" altLang="zh-CN" sz="2400" b="1" dirty="0">
                <a:latin typeface="+mj-lt"/>
                <a:ea typeface="微软雅黑" panose="020B0503020204020204" pitchFamily="34" charset="-122"/>
              </a:rPr>
              <a:t>take upwards of a decade </a:t>
            </a:r>
            <a:r>
              <a:rPr lang="en-US" altLang="zh-CN" sz="2400" dirty="0">
                <a:latin typeface="+mj-lt"/>
                <a:ea typeface="微软雅黑" panose="020B0503020204020204" pitchFamily="34" charset="-122"/>
              </a:rPr>
              <a:t>to see significant deployment.</a:t>
            </a:r>
          </a:p>
        </p:txBody>
      </p:sp>
    </p:spTree>
    <p:extLst>
      <p:ext uri="{BB962C8B-B14F-4D97-AF65-F5344CB8AC3E}">
        <p14:creationId xmlns:p14="http://schemas.microsoft.com/office/powerpoint/2010/main" val="566420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Implementation Entrenchment</a:t>
            </a:r>
          </a:p>
        </p:txBody>
      </p:sp>
      <p:sp>
        <p:nvSpPr>
          <p:cNvPr id="12" name="矩形 11"/>
          <p:cNvSpPr/>
          <p:nvPr/>
        </p:nvSpPr>
        <p:spPr>
          <a:xfrm>
            <a:off x="1003252" y="1270045"/>
            <a:ext cx="10350547" cy="4893647"/>
          </a:xfrm>
          <a:prstGeom prst="rect">
            <a:avLst/>
          </a:prstGeom>
        </p:spPr>
        <p:txBody>
          <a:bodyPr wrap="square">
            <a:spAutoFit/>
          </a:bodyPr>
          <a:lstStyle/>
          <a:p>
            <a:r>
              <a:rPr lang="en-US" altLang="zh-CN" sz="2400" dirty="0">
                <a:latin typeface="+mj-lt"/>
                <a:ea typeface="微软雅黑" panose="020B0503020204020204" pitchFamily="34" charset="-122"/>
              </a:rPr>
              <a:t>TCP is commonly implemented in the Operating System (OS) kernel. As a result, even if TCP modifications were deployable, pushing changes to TCP stacks typically </a:t>
            </a:r>
            <a:r>
              <a:rPr lang="en-US" altLang="zh-CN" sz="2400" b="1" dirty="0">
                <a:latin typeface="+mj-lt"/>
                <a:ea typeface="微软雅黑" panose="020B0503020204020204" pitchFamily="34" charset="-122"/>
              </a:rPr>
              <a:t>requires OS upgrades</a:t>
            </a:r>
            <a:r>
              <a:rPr lang="en-US" altLang="zh-CN" sz="2400" dirty="0">
                <a:latin typeface="+mj-lt"/>
                <a:ea typeface="微软雅黑" panose="020B0503020204020204" pitchFamily="34" charset="-122"/>
              </a:rPr>
              <a:t>. This coupling of the transport implementation to the OS limits deployment velocity of TCP changes; OS upgrades have system-wide impact and the upgrade pipelines and mechanisms are appropriately cautious [28].</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OS upgrades at servers tend to be faster by an order of magnitude but can </a:t>
            </a:r>
            <a:r>
              <a:rPr lang="en-US" altLang="zh-CN" sz="2400" b="1" dirty="0">
                <a:latin typeface="+mj-lt"/>
                <a:ea typeface="微软雅黑" panose="020B0503020204020204" pitchFamily="34" charset="-122"/>
              </a:rPr>
              <a:t>still take many months </a:t>
            </a:r>
            <a:r>
              <a:rPr lang="en-US" altLang="zh-CN" sz="2400" dirty="0">
                <a:latin typeface="+mj-lt"/>
                <a:ea typeface="微软雅黑" panose="020B0503020204020204" pitchFamily="34" charset="-122"/>
              </a:rPr>
              <a:t>because of appropriately rigorous stability and performance testing of the entire OS. </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This limits the deployment and iteration velocity of </a:t>
            </a:r>
            <a:r>
              <a:rPr lang="en-US" altLang="zh-CN" sz="2400" b="1" dirty="0">
                <a:latin typeface="+mj-lt"/>
                <a:ea typeface="微软雅黑" panose="020B0503020204020204" pitchFamily="34" charset="-122"/>
              </a:rPr>
              <a:t>even simple networking changes.</a:t>
            </a:r>
          </a:p>
        </p:txBody>
      </p:sp>
    </p:spTree>
    <p:extLst>
      <p:ext uri="{BB962C8B-B14F-4D97-AF65-F5344CB8AC3E}">
        <p14:creationId xmlns:p14="http://schemas.microsoft.com/office/powerpoint/2010/main" val="369680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Handshake Delay</a:t>
            </a:r>
          </a:p>
        </p:txBody>
      </p:sp>
      <p:sp>
        <p:nvSpPr>
          <p:cNvPr id="12" name="矩形 11"/>
          <p:cNvSpPr/>
          <p:nvPr/>
        </p:nvSpPr>
        <p:spPr>
          <a:xfrm>
            <a:off x="1003252" y="1506019"/>
            <a:ext cx="10350547" cy="1200329"/>
          </a:xfrm>
          <a:prstGeom prst="rect">
            <a:avLst/>
          </a:prstGeom>
        </p:spPr>
        <p:txBody>
          <a:bodyPr wrap="square">
            <a:spAutoFit/>
          </a:bodyPr>
          <a:lstStyle/>
          <a:p>
            <a:r>
              <a:rPr lang="en-US" altLang="zh-CN" sz="2400" dirty="0">
                <a:latin typeface="+mj-lt"/>
                <a:ea typeface="微软雅黑" panose="020B0503020204020204" pitchFamily="34" charset="-122"/>
              </a:rPr>
              <a:t>TCP connections commonly incur at least </a:t>
            </a:r>
            <a:r>
              <a:rPr lang="en-US" altLang="zh-CN" sz="2400" b="1" dirty="0">
                <a:latin typeface="+mj-lt"/>
                <a:ea typeface="微软雅黑" panose="020B0503020204020204" pitchFamily="34" charset="-122"/>
              </a:rPr>
              <a:t>one round-trip delay</a:t>
            </a:r>
            <a:r>
              <a:rPr lang="en-US" altLang="zh-CN" sz="2400" dirty="0">
                <a:latin typeface="+mj-lt"/>
                <a:ea typeface="微软雅黑" panose="020B0503020204020204" pitchFamily="34" charset="-122"/>
              </a:rPr>
              <a:t> of connection setup time before any application data can be sent, and TLS </a:t>
            </a:r>
            <a:r>
              <a:rPr lang="en-US" altLang="zh-CN" sz="2400" b="1" dirty="0">
                <a:latin typeface="+mj-lt"/>
                <a:ea typeface="微软雅黑" panose="020B0503020204020204" pitchFamily="34" charset="-122"/>
              </a:rPr>
              <a:t>adds two round trips </a:t>
            </a:r>
            <a:r>
              <a:rPr lang="en-US" altLang="zh-CN" sz="2400" dirty="0">
                <a:latin typeface="+mj-lt"/>
                <a:ea typeface="微软雅黑" panose="020B0503020204020204" pitchFamily="34" charset="-122"/>
              </a:rPr>
              <a:t>to this delay.</a:t>
            </a:r>
            <a:endParaRPr lang="en-US" altLang="zh-CN" sz="2400" b="1" dirty="0">
              <a:latin typeface="+mj-lt"/>
              <a:ea typeface="微软雅黑" panose="020B0503020204020204" pitchFamily="34" charset="-122"/>
            </a:endParaRPr>
          </a:p>
        </p:txBody>
      </p:sp>
      <p:pic>
        <p:nvPicPr>
          <p:cNvPr id="8" name="图片 7">
            <a:extLst>
              <a:ext uri="{FF2B5EF4-FFF2-40B4-BE49-F238E27FC236}">
                <a16:creationId xmlns:a16="http://schemas.microsoft.com/office/drawing/2014/main" id="{0725D8F0-EE4C-4B55-BF01-ED0E32081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424" y="2706348"/>
            <a:ext cx="6003294" cy="3792217"/>
          </a:xfrm>
          <a:prstGeom prst="rect">
            <a:avLst/>
          </a:prstGeom>
        </p:spPr>
      </p:pic>
      <p:sp>
        <p:nvSpPr>
          <p:cNvPr id="10" name="文本框 9">
            <a:extLst>
              <a:ext uri="{FF2B5EF4-FFF2-40B4-BE49-F238E27FC236}">
                <a16:creationId xmlns:a16="http://schemas.microsoft.com/office/drawing/2014/main" id="{51BDA67E-D326-472F-BF2D-576FD71EBC7F}"/>
              </a:ext>
            </a:extLst>
          </p:cNvPr>
          <p:cNvSpPr txBox="1"/>
          <p:nvPr/>
        </p:nvSpPr>
        <p:spPr>
          <a:xfrm>
            <a:off x="353961" y="5864385"/>
            <a:ext cx="4232787" cy="646331"/>
          </a:xfrm>
          <a:prstGeom prst="rect">
            <a:avLst/>
          </a:prstGeom>
          <a:noFill/>
        </p:spPr>
        <p:txBody>
          <a:bodyPr wrap="square" rtlCol="0">
            <a:spAutoFit/>
          </a:bodyPr>
          <a:lstStyle/>
          <a:p>
            <a:r>
              <a:rPr lang="en-US" altLang="zh-CN" b="1" dirty="0"/>
              <a:t>《TCP</a:t>
            </a:r>
            <a:r>
              <a:rPr lang="zh-CN" altLang="en-US" b="1" dirty="0"/>
              <a:t>三次握手，四次挥手</a:t>
            </a:r>
            <a:r>
              <a:rPr lang="en-US" altLang="zh-CN" b="1" dirty="0"/>
              <a:t>》</a:t>
            </a:r>
          </a:p>
          <a:p>
            <a:r>
              <a:rPr lang="en-US" altLang="zh-CN" dirty="0">
                <a:hlinkClick r:id="rId3"/>
              </a:rPr>
              <a:t>https://zhuanlan.zhihu.com/p/76874892</a:t>
            </a:r>
            <a:r>
              <a:rPr lang="en-US" altLang="zh-CN" dirty="0"/>
              <a:t> </a:t>
            </a:r>
            <a:endParaRPr lang="zh-CN" altLang="en-US" dirty="0"/>
          </a:p>
        </p:txBody>
      </p:sp>
    </p:spTree>
    <p:extLst>
      <p:ext uri="{BB962C8B-B14F-4D97-AF65-F5344CB8AC3E}">
        <p14:creationId xmlns:p14="http://schemas.microsoft.com/office/powerpoint/2010/main" val="230097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Handshake Delay</a:t>
            </a:r>
          </a:p>
        </p:txBody>
      </p:sp>
      <p:pic>
        <p:nvPicPr>
          <p:cNvPr id="3" name="图片 2">
            <a:extLst>
              <a:ext uri="{FF2B5EF4-FFF2-40B4-BE49-F238E27FC236}">
                <a16:creationId xmlns:a16="http://schemas.microsoft.com/office/drawing/2014/main" id="{EC95C74B-EB7A-4290-948B-143BB632846C}"/>
              </a:ext>
            </a:extLst>
          </p:cNvPr>
          <p:cNvPicPr>
            <a:picLocks noChangeAspect="1"/>
          </p:cNvPicPr>
          <p:nvPr/>
        </p:nvPicPr>
        <p:blipFill rotWithShape="1">
          <a:blip r:embed="rId2">
            <a:extLst>
              <a:ext uri="{28A0092B-C50C-407E-A947-70E740481C1C}">
                <a14:useLocalDpi xmlns:a14="http://schemas.microsoft.com/office/drawing/2010/main" val="0"/>
              </a:ext>
            </a:extLst>
          </a:blip>
          <a:srcRect t="10268" b="5208"/>
          <a:stretch/>
        </p:blipFill>
        <p:spPr>
          <a:xfrm>
            <a:off x="6096000" y="1770834"/>
            <a:ext cx="5756785" cy="4358665"/>
          </a:xfrm>
          <a:prstGeom prst="rect">
            <a:avLst/>
          </a:prstGeom>
        </p:spPr>
      </p:pic>
      <p:pic>
        <p:nvPicPr>
          <p:cNvPr id="6" name="图片 5">
            <a:extLst>
              <a:ext uri="{FF2B5EF4-FFF2-40B4-BE49-F238E27FC236}">
                <a16:creationId xmlns:a16="http://schemas.microsoft.com/office/drawing/2014/main" id="{CE630D2B-0607-4845-8CEC-232263468714}"/>
              </a:ext>
            </a:extLst>
          </p:cNvPr>
          <p:cNvPicPr>
            <a:picLocks noChangeAspect="1"/>
          </p:cNvPicPr>
          <p:nvPr/>
        </p:nvPicPr>
        <p:blipFill rotWithShape="1">
          <a:blip r:embed="rId3">
            <a:extLst>
              <a:ext uri="{28A0092B-C50C-407E-A947-70E740481C1C}">
                <a14:useLocalDpi xmlns:a14="http://schemas.microsoft.com/office/drawing/2010/main" val="0"/>
              </a:ext>
            </a:extLst>
          </a:blip>
          <a:srcRect t="10942" r="2133" b="12459"/>
          <a:stretch/>
        </p:blipFill>
        <p:spPr>
          <a:xfrm>
            <a:off x="342681" y="1770834"/>
            <a:ext cx="5414106" cy="4336025"/>
          </a:xfrm>
          <a:prstGeom prst="rect">
            <a:avLst/>
          </a:prstGeom>
        </p:spPr>
      </p:pic>
      <p:sp>
        <p:nvSpPr>
          <p:cNvPr id="7" name="文本框 6">
            <a:extLst>
              <a:ext uri="{FF2B5EF4-FFF2-40B4-BE49-F238E27FC236}">
                <a16:creationId xmlns:a16="http://schemas.microsoft.com/office/drawing/2014/main" id="{1EFA98B7-90F4-485B-9238-6C08D462DB3F}"/>
              </a:ext>
            </a:extLst>
          </p:cNvPr>
          <p:cNvSpPr txBox="1"/>
          <p:nvPr/>
        </p:nvSpPr>
        <p:spPr>
          <a:xfrm>
            <a:off x="567812" y="1018666"/>
            <a:ext cx="4070555" cy="523220"/>
          </a:xfrm>
          <a:prstGeom prst="rect">
            <a:avLst/>
          </a:prstGeom>
          <a:noFill/>
        </p:spPr>
        <p:txBody>
          <a:bodyPr wrap="square" rtlCol="0">
            <a:spAutoFit/>
          </a:bodyPr>
          <a:lstStyle/>
          <a:p>
            <a:r>
              <a:rPr lang="en-US" altLang="zh-CN" sz="2800" b="1" dirty="0"/>
              <a:t>TLS Handshake RSA</a:t>
            </a:r>
            <a:endParaRPr lang="zh-CN" altLang="en-US" sz="2800" b="1" dirty="0"/>
          </a:p>
        </p:txBody>
      </p:sp>
      <p:sp>
        <p:nvSpPr>
          <p:cNvPr id="9" name="文本框 8">
            <a:extLst>
              <a:ext uri="{FF2B5EF4-FFF2-40B4-BE49-F238E27FC236}">
                <a16:creationId xmlns:a16="http://schemas.microsoft.com/office/drawing/2014/main" id="{D47982D6-7503-43EC-821D-E64C8DCDBFC4}"/>
              </a:ext>
            </a:extLst>
          </p:cNvPr>
          <p:cNvSpPr txBox="1"/>
          <p:nvPr/>
        </p:nvSpPr>
        <p:spPr>
          <a:xfrm>
            <a:off x="6224810" y="986400"/>
            <a:ext cx="5399378" cy="523220"/>
          </a:xfrm>
          <a:prstGeom prst="rect">
            <a:avLst/>
          </a:prstGeom>
          <a:noFill/>
        </p:spPr>
        <p:txBody>
          <a:bodyPr wrap="square" rtlCol="0">
            <a:spAutoFit/>
          </a:bodyPr>
          <a:lstStyle/>
          <a:p>
            <a:r>
              <a:rPr lang="en-US" altLang="zh-CN" sz="2800" b="1" dirty="0"/>
              <a:t>TLS Handshake Diffie-Hellman</a:t>
            </a:r>
            <a:endParaRPr lang="zh-CN" altLang="en-US" sz="2800" b="1" dirty="0"/>
          </a:p>
        </p:txBody>
      </p:sp>
      <p:sp>
        <p:nvSpPr>
          <p:cNvPr id="8" name="矩形 7">
            <a:extLst>
              <a:ext uri="{FF2B5EF4-FFF2-40B4-BE49-F238E27FC236}">
                <a16:creationId xmlns:a16="http://schemas.microsoft.com/office/drawing/2014/main" id="{B25ECD7B-0B1C-4795-80A1-3A62E52CECF8}"/>
              </a:ext>
            </a:extLst>
          </p:cNvPr>
          <p:cNvSpPr/>
          <p:nvPr/>
        </p:nvSpPr>
        <p:spPr>
          <a:xfrm>
            <a:off x="158282" y="6067547"/>
            <a:ext cx="5996193" cy="646331"/>
          </a:xfrm>
          <a:prstGeom prst="rect">
            <a:avLst/>
          </a:prstGeom>
        </p:spPr>
        <p:txBody>
          <a:bodyPr wrap="none">
            <a:spAutoFit/>
          </a:bodyPr>
          <a:lstStyle/>
          <a:p>
            <a:r>
              <a:rPr lang="en-US" altLang="zh-CN" b="1" dirty="0"/>
              <a:t>HTTPS </a:t>
            </a:r>
            <a:r>
              <a:rPr lang="zh-CN" altLang="en-US" b="1" dirty="0"/>
              <a:t>温故知新（三） </a:t>
            </a:r>
            <a:r>
              <a:rPr lang="en-US" altLang="zh-CN" b="1" dirty="0"/>
              <a:t>—— </a:t>
            </a:r>
            <a:r>
              <a:rPr lang="zh-CN" altLang="en-US" b="1" dirty="0"/>
              <a:t>直观感受 </a:t>
            </a:r>
            <a:r>
              <a:rPr lang="en-US" altLang="zh-CN" b="1" dirty="0"/>
              <a:t>TLS </a:t>
            </a:r>
            <a:r>
              <a:rPr lang="zh-CN" altLang="en-US" b="1" dirty="0"/>
              <a:t>握手流程</a:t>
            </a:r>
            <a:r>
              <a:rPr lang="en-US" altLang="zh-CN" b="1" dirty="0"/>
              <a:t>(</a:t>
            </a:r>
            <a:r>
              <a:rPr lang="zh-CN" altLang="en-US" b="1" dirty="0"/>
              <a:t>上</a:t>
            </a:r>
            <a:r>
              <a:rPr lang="en-US" altLang="zh-CN" b="1" dirty="0"/>
              <a:t>)</a:t>
            </a:r>
          </a:p>
          <a:p>
            <a:r>
              <a:rPr lang="en-US" altLang="zh-CN" dirty="0">
                <a:hlinkClick r:id="rId4"/>
              </a:rPr>
              <a:t>https://halfrost.com/https_tls1-2_handshake/</a:t>
            </a:r>
            <a:r>
              <a:rPr lang="en-US" altLang="zh-CN" dirty="0"/>
              <a:t> </a:t>
            </a:r>
            <a:endParaRPr lang="zh-CN" altLang="en-US" dirty="0"/>
          </a:p>
        </p:txBody>
      </p:sp>
    </p:spTree>
    <p:extLst>
      <p:ext uri="{BB962C8B-B14F-4D97-AF65-F5344CB8AC3E}">
        <p14:creationId xmlns:p14="http://schemas.microsoft.com/office/powerpoint/2010/main" val="3952768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Head-of-line Blocking Delay</a:t>
            </a:r>
          </a:p>
        </p:txBody>
      </p:sp>
      <p:sp>
        <p:nvSpPr>
          <p:cNvPr id="12" name="矩形 11"/>
          <p:cNvSpPr/>
          <p:nvPr/>
        </p:nvSpPr>
        <p:spPr>
          <a:xfrm>
            <a:off x="1003252" y="1506019"/>
            <a:ext cx="10350547" cy="1569660"/>
          </a:xfrm>
          <a:prstGeom prst="rect">
            <a:avLst/>
          </a:prstGeom>
        </p:spPr>
        <p:txBody>
          <a:bodyPr wrap="square">
            <a:spAutoFit/>
          </a:bodyPr>
          <a:lstStyle/>
          <a:p>
            <a:r>
              <a:rPr lang="en-US" altLang="zh-CN" sz="2400" dirty="0">
                <a:latin typeface="+mj-lt"/>
                <a:ea typeface="微软雅黑" panose="020B0503020204020204" pitchFamily="34" charset="-122"/>
              </a:rPr>
              <a:t>TCP’s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however, prevents applications from controlling the framing of their communications [12] and imposes a </a:t>
            </a:r>
            <a:r>
              <a:rPr lang="en-US" altLang="zh-CN" sz="2400" b="1" dirty="0">
                <a:latin typeface="+mj-lt"/>
                <a:ea typeface="微软雅黑" panose="020B0503020204020204" pitchFamily="34" charset="-122"/>
              </a:rPr>
              <a:t>"latency tax" on application frames</a:t>
            </a:r>
            <a:r>
              <a:rPr lang="en-US" altLang="zh-CN" sz="2400" dirty="0">
                <a:latin typeface="+mj-lt"/>
                <a:ea typeface="微软雅黑" panose="020B0503020204020204" pitchFamily="34" charset="-122"/>
              </a:rPr>
              <a:t> whose delivery must </a:t>
            </a:r>
            <a:r>
              <a:rPr lang="en-US" altLang="zh-CN" sz="2400" b="1" dirty="0">
                <a:latin typeface="+mj-lt"/>
                <a:ea typeface="微软雅黑" panose="020B0503020204020204" pitchFamily="34" charset="-122"/>
              </a:rPr>
              <a:t>wait for retransmissions of previously lost TCP segments.</a:t>
            </a:r>
          </a:p>
        </p:txBody>
      </p:sp>
      <p:pic>
        <p:nvPicPr>
          <p:cNvPr id="3" name="图片 2">
            <a:extLst>
              <a:ext uri="{FF2B5EF4-FFF2-40B4-BE49-F238E27FC236}">
                <a16:creationId xmlns:a16="http://schemas.microsoft.com/office/drawing/2014/main" id="{BB173C96-EE69-443F-B45A-5CA25FFFB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555" y="2913362"/>
            <a:ext cx="5860025" cy="3789483"/>
          </a:xfrm>
          <a:prstGeom prst="rect">
            <a:avLst/>
          </a:prstGeom>
        </p:spPr>
      </p:pic>
      <p:sp>
        <p:nvSpPr>
          <p:cNvPr id="5" name="文本框 4">
            <a:extLst>
              <a:ext uri="{FF2B5EF4-FFF2-40B4-BE49-F238E27FC236}">
                <a16:creationId xmlns:a16="http://schemas.microsoft.com/office/drawing/2014/main" id="{531B0C71-A22A-4877-81FC-12633B625E7A}"/>
              </a:ext>
            </a:extLst>
          </p:cNvPr>
          <p:cNvSpPr txBox="1"/>
          <p:nvPr/>
        </p:nvSpPr>
        <p:spPr>
          <a:xfrm>
            <a:off x="1319980" y="4208028"/>
            <a:ext cx="4232787" cy="461665"/>
          </a:xfrm>
          <a:prstGeom prst="rect">
            <a:avLst/>
          </a:prstGeom>
          <a:noFill/>
        </p:spPr>
        <p:txBody>
          <a:bodyPr wrap="square" rtlCol="0">
            <a:spAutoFit/>
          </a:bodyPr>
          <a:lstStyle/>
          <a:p>
            <a:r>
              <a:rPr lang="en-US" altLang="zh-CN" sz="2400" b="1" dirty="0"/>
              <a:t>Sample of Fast Retransmit</a:t>
            </a:r>
            <a:endParaRPr lang="zh-CN" altLang="en-US" sz="2400" b="1" dirty="0"/>
          </a:p>
        </p:txBody>
      </p:sp>
      <p:sp>
        <p:nvSpPr>
          <p:cNvPr id="7" name="文本框 6">
            <a:extLst>
              <a:ext uri="{FF2B5EF4-FFF2-40B4-BE49-F238E27FC236}">
                <a16:creationId xmlns:a16="http://schemas.microsoft.com/office/drawing/2014/main" id="{EF721D52-F9DB-47BD-B41B-9A2179B3F210}"/>
              </a:ext>
            </a:extLst>
          </p:cNvPr>
          <p:cNvSpPr txBox="1"/>
          <p:nvPr/>
        </p:nvSpPr>
        <p:spPr>
          <a:xfrm>
            <a:off x="129230" y="5802042"/>
            <a:ext cx="5530645" cy="923330"/>
          </a:xfrm>
          <a:prstGeom prst="rect">
            <a:avLst/>
          </a:prstGeom>
          <a:noFill/>
        </p:spPr>
        <p:txBody>
          <a:bodyPr wrap="square" rtlCol="0">
            <a:spAutoFit/>
          </a:bodyPr>
          <a:lstStyle/>
          <a:p>
            <a:r>
              <a:rPr lang="zh-CN" altLang="en-US" b="1" dirty="0"/>
              <a:t>浅谈</a:t>
            </a:r>
            <a:r>
              <a:rPr lang="en-US" altLang="zh-CN" b="1" dirty="0"/>
              <a:t>TCP</a:t>
            </a:r>
            <a:r>
              <a:rPr lang="zh-CN" altLang="en-US" b="1" dirty="0"/>
              <a:t>（</a:t>
            </a:r>
            <a:r>
              <a:rPr lang="en-US" altLang="zh-CN" b="1" dirty="0"/>
              <a:t>1</a:t>
            </a:r>
            <a:r>
              <a:rPr lang="zh-CN" altLang="en-US" b="1" dirty="0"/>
              <a:t>）：状态机与重传机制</a:t>
            </a:r>
            <a:endParaRPr lang="en-US" altLang="zh-CN" b="1" dirty="0"/>
          </a:p>
          <a:p>
            <a:r>
              <a:rPr lang="en-US" altLang="zh-CN" dirty="0">
                <a:hlinkClick r:id="rId4"/>
              </a:rPr>
              <a:t>https://monkeysayhi.github.io/2018/03/07/</a:t>
            </a:r>
            <a:r>
              <a:rPr lang="zh-CN" altLang="en-US" dirty="0">
                <a:hlinkClick r:id="rId4"/>
              </a:rPr>
              <a:t>浅谈</a:t>
            </a:r>
            <a:r>
              <a:rPr lang="en-US" altLang="zh-CN" dirty="0">
                <a:hlinkClick r:id="rId4"/>
              </a:rPr>
              <a:t>TCP</a:t>
            </a:r>
            <a:r>
              <a:rPr lang="zh-CN" altLang="en-US" dirty="0">
                <a:hlinkClick r:id="rId4"/>
              </a:rPr>
              <a:t>（</a:t>
            </a:r>
            <a:r>
              <a:rPr lang="en-US" altLang="zh-CN" dirty="0">
                <a:hlinkClick r:id="rId4"/>
              </a:rPr>
              <a:t>1</a:t>
            </a:r>
            <a:r>
              <a:rPr lang="zh-CN" altLang="en-US" dirty="0">
                <a:hlinkClick r:id="rId4"/>
              </a:rPr>
              <a:t>）：状态机与重传机制</a:t>
            </a:r>
            <a:r>
              <a:rPr lang="en-US" altLang="zh-CN" dirty="0">
                <a:hlinkClick r:id="rId4"/>
              </a:rPr>
              <a:t>/ </a:t>
            </a:r>
            <a:endParaRPr lang="zh-CN" altLang="en-US" b="1" dirty="0"/>
          </a:p>
        </p:txBody>
      </p:sp>
    </p:spTree>
    <p:extLst>
      <p:ext uri="{BB962C8B-B14F-4D97-AF65-F5344CB8AC3E}">
        <p14:creationId xmlns:p14="http://schemas.microsoft.com/office/powerpoint/2010/main" val="3718694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QUIC’s Goal</a:t>
            </a:r>
          </a:p>
        </p:txBody>
      </p:sp>
      <p:sp>
        <p:nvSpPr>
          <p:cNvPr id="12" name="矩形 11"/>
          <p:cNvSpPr/>
          <p:nvPr/>
        </p:nvSpPr>
        <p:spPr>
          <a:xfrm>
            <a:off x="1003252" y="2090172"/>
            <a:ext cx="10350547" cy="2677656"/>
          </a:xfrm>
          <a:prstGeom prst="rect">
            <a:avLst/>
          </a:prstGeom>
        </p:spPr>
        <p:txBody>
          <a:bodyPr wrap="square">
            <a:spAutoFit/>
          </a:bodyPr>
          <a:lstStyle/>
          <a:p>
            <a:r>
              <a:rPr lang="en-US" altLang="zh-CN" sz="2400" dirty="0">
                <a:latin typeface="+mj-lt"/>
                <a:ea typeface="微软雅黑" panose="020B0503020204020204" pitchFamily="34" charset="-122"/>
              </a:rPr>
              <a:t>QUIC is designed to meet several goals [59], including </a:t>
            </a:r>
            <a:r>
              <a:rPr lang="en-US" altLang="zh-CN" sz="2400" b="1" dirty="0" err="1">
                <a:latin typeface="+mj-lt"/>
                <a:ea typeface="微软雅黑" panose="020B0503020204020204" pitchFamily="34" charset="-122"/>
              </a:rPr>
              <a:t>deployability</a:t>
            </a:r>
            <a:r>
              <a:rPr lang="en-US" altLang="zh-CN" sz="2400" b="1" dirty="0">
                <a:latin typeface="+mj-lt"/>
                <a:ea typeface="微软雅黑" panose="020B0503020204020204" pitchFamily="34" charset="-122"/>
              </a:rPr>
              <a:t>, security, and reduction in handshake and head-of-line blocking delays.</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The QUIC protocol combines its cryptographic and transport handshakes to minimize setup RTTs. It multiplexes multiple requests/responses over a single connection by providing each with its own stream, so that no response can be blocked by another.</a:t>
            </a:r>
            <a:endParaRPr lang="en-US" altLang="zh-CN" sz="2400" b="1" dirty="0">
              <a:latin typeface="+mj-lt"/>
              <a:ea typeface="微软雅黑" panose="020B0503020204020204" pitchFamily="34" charset="-122"/>
            </a:endParaRPr>
          </a:p>
        </p:txBody>
      </p:sp>
    </p:spTree>
    <p:extLst>
      <p:ext uri="{BB962C8B-B14F-4D97-AF65-F5344CB8AC3E}">
        <p14:creationId xmlns:p14="http://schemas.microsoft.com/office/powerpoint/2010/main" val="2222906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Autofit/>
          </a:bodyPr>
          <a:lstStyle/>
          <a:p>
            <a:pPr algn="r"/>
            <a:r>
              <a:rPr lang="en-US" altLang="zh-CN" sz="4800" dirty="0"/>
              <a:t>DESIGN &amp;</a:t>
            </a:r>
            <a:br>
              <a:rPr lang="en-US" altLang="zh-CN" sz="4800" dirty="0"/>
            </a:br>
            <a:r>
              <a:rPr lang="en-US" altLang="zh-CN" sz="4800" dirty="0"/>
              <a:t>IMPLEMENTATION</a:t>
            </a:r>
            <a:endParaRPr lang="zh-CN" altLang="en-US" sz="4800" dirty="0"/>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3</a:t>
            </a:r>
            <a:endParaRPr lang="zh-CN" altLang="en-US" sz="60000" dirty="0">
              <a:solidFill>
                <a:srgbClr val="68578F"/>
              </a:solidFill>
            </a:endParaRPr>
          </a:p>
        </p:txBody>
      </p:sp>
    </p:spTree>
    <p:extLst>
      <p:ext uri="{BB962C8B-B14F-4D97-AF65-F5344CB8AC3E}">
        <p14:creationId xmlns:p14="http://schemas.microsoft.com/office/powerpoint/2010/main" val="933924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DESIGN &amp; IMPLEMENTATION</a:t>
            </a:r>
          </a:p>
        </p:txBody>
      </p:sp>
      <p:sp>
        <p:nvSpPr>
          <p:cNvPr id="12" name="矩形 11"/>
          <p:cNvSpPr/>
          <p:nvPr/>
        </p:nvSpPr>
        <p:spPr>
          <a:xfrm>
            <a:off x="1003252" y="1753557"/>
            <a:ext cx="10350547" cy="3970318"/>
          </a:xfrm>
          <a:prstGeom prst="rect">
            <a:avLst/>
          </a:prstGeom>
        </p:spPr>
        <p:txBody>
          <a:bodyPr wrap="square">
            <a:spAutoFit/>
          </a:bodyPr>
          <a:lstStyle/>
          <a:p>
            <a:pPr marL="342900" indent="-342900">
              <a:buFontTx/>
              <a:buChar char="-"/>
            </a:pPr>
            <a:r>
              <a:rPr lang="en-US" altLang="zh-CN" sz="2800" dirty="0">
                <a:latin typeface="+mj-lt"/>
                <a:ea typeface="微软雅黑" panose="020B0503020204020204" pitchFamily="34" charset="-122"/>
              </a:rPr>
              <a:t>Connection Establishment</a:t>
            </a:r>
          </a:p>
          <a:p>
            <a:pPr marL="342900" indent="-342900">
              <a:buFontTx/>
              <a:buChar char="-"/>
            </a:pPr>
            <a:r>
              <a:rPr lang="en-US" altLang="zh-CN" sz="2800" dirty="0">
                <a:latin typeface="+mj-lt"/>
                <a:ea typeface="微软雅黑" panose="020B0503020204020204" pitchFamily="34" charset="-122"/>
              </a:rPr>
              <a:t>Stream Multiplexing</a:t>
            </a:r>
          </a:p>
          <a:p>
            <a:pPr marL="342900" indent="-342900">
              <a:buFontTx/>
              <a:buChar char="-"/>
            </a:pPr>
            <a:r>
              <a:rPr lang="en-US" altLang="zh-CN" sz="2800" dirty="0">
                <a:latin typeface="+mj-lt"/>
                <a:ea typeface="微软雅黑" panose="020B0503020204020204" pitchFamily="34" charset="-122"/>
              </a:rPr>
              <a:t>Authentication and Encryption</a:t>
            </a:r>
          </a:p>
          <a:p>
            <a:pPr marL="342900" indent="-342900">
              <a:buFontTx/>
              <a:buChar char="-"/>
            </a:pPr>
            <a:r>
              <a:rPr lang="en-US" altLang="zh-CN" sz="2800" dirty="0">
                <a:latin typeface="+mj-lt"/>
                <a:ea typeface="微软雅黑" panose="020B0503020204020204" pitchFamily="34" charset="-122"/>
              </a:rPr>
              <a:t>Loss Recovery</a:t>
            </a:r>
          </a:p>
          <a:p>
            <a:pPr marL="342900" indent="-342900">
              <a:buFontTx/>
              <a:buChar char="-"/>
            </a:pPr>
            <a:r>
              <a:rPr lang="en-US" altLang="zh-CN" sz="2800" dirty="0">
                <a:latin typeface="+mj-lt"/>
                <a:ea typeface="微软雅黑" panose="020B0503020204020204" pitchFamily="34" charset="-122"/>
              </a:rPr>
              <a:t>Flow Control</a:t>
            </a:r>
          </a:p>
          <a:p>
            <a:pPr marL="342900" indent="-342900">
              <a:buFontTx/>
              <a:buChar char="-"/>
            </a:pPr>
            <a:r>
              <a:rPr lang="en-US" altLang="zh-CN" sz="2800" dirty="0">
                <a:latin typeface="+mj-lt"/>
                <a:ea typeface="微软雅黑" panose="020B0503020204020204" pitchFamily="34" charset="-122"/>
              </a:rPr>
              <a:t>Congestion Control</a:t>
            </a:r>
          </a:p>
          <a:p>
            <a:pPr marL="342900" indent="-342900">
              <a:buFontTx/>
              <a:buChar char="-"/>
            </a:pPr>
            <a:r>
              <a:rPr lang="en-US" altLang="zh-CN" sz="2800" dirty="0">
                <a:latin typeface="+mj-lt"/>
                <a:ea typeface="微软雅黑" panose="020B0503020204020204" pitchFamily="34" charset="-122"/>
              </a:rPr>
              <a:t>NAT Rebinding and Connection Migration</a:t>
            </a:r>
          </a:p>
          <a:p>
            <a:pPr marL="342900" indent="-342900">
              <a:buFontTx/>
              <a:buChar char="-"/>
            </a:pPr>
            <a:r>
              <a:rPr lang="en-US" altLang="zh-CN" sz="2800" dirty="0">
                <a:latin typeface="+mj-lt"/>
                <a:ea typeface="微软雅黑" panose="020B0503020204020204" pitchFamily="34" charset="-122"/>
              </a:rPr>
              <a:t>QUIC Discovery for HTTPS</a:t>
            </a:r>
          </a:p>
          <a:p>
            <a:pPr marL="342900" indent="-342900">
              <a:buFontTx/>
              <a:buChar char="-"/>
            </a:pPr>
            <a:r>
              <a:rPr lang="en-US" altLang="zh-CN" sz="2800" dirty="0">
                <a:latin typeface="+mj-lt"/>
                <a:ea typeface="微软雅黑" panose="020B0503020204020204" pitchFamily="34" charset="-122"/>
              </a:rPr>
              <a:t>Open-Source Implementation</a:t>
            </a:r>
          </a:p>
        </p:txBody>
      </p:sp>
    </p:spTree>
    <p:extLst>
      <p:ext uri="{BB962C8B-B14F-4D97-AF65-F5344CB8AC3E}">
        <p14:creationId xmlns:p14="http://schemas.microsoft.com/office/powerpoint/2010/main" val="2980618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en-US" altLang="zh-CN" dirty="0"/>
              <a:t>OUTLINE</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68578F"/>
                </a:solidFill>
              </a:rPr>
              <a:t>0</a:t>
            </a:r>
            <a:endParaRPr lang="zh-CN" altLang="en-US" sz="60000" dirty="0">
              <a:solidFill>
                <a:srgbClr val="68578F"/>
              </a:solidFill>
            </a:endParaRPr>
          </a:p>
        </p:txBody>
      </p:sp>
    </p:spTree>
    <p:extLst>
      <p:ext uri="{BB962C8B-B14F-4D97-AF65-F5344CB8AC3E}">
        <p14:creationId xmlns:p14="http://schemas.microsoft.com/office/powerpoint/2010/main" val="4146421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4203290" y="1216741"/>
            <a:ext cx="7860890" cy="5023567"/>
          </a:xfrm>
          <a:prstGeom prst="rect">
            <a:avLst/>
          </a:prstGeom>
        </p:spPr>
      </p:pic>
      <p:sp>
        <p:nvSpPr>
          <p:cNvPr id="12" name="矩形 11"/>
          <p:cNvSpPr/>
          <p:nvPr/>
        </p:nvSpPr>
        <p:spPr>
          <a:xfrm>
            <a:off x="127820" y="2313997"/>
            <a:ext cx="4306529" cy="3785652"/>
          </a:xfrm>
          <a:prstGeom prst="rect">
            <a:avLst/>
          </a:prstGeom>
        </p:spPr>
        <p:txBody>
          <a:bodyPr wrap="square">
            <a:spAutoFit/>
          </a:bodyPr>
          <a:lstStyle/>
          <a:p>
            <a:r>
              <a:rPr lang="en-US" altLang="zh-CN" sz="2400" b="1" dirty="0">
                <a:latin typeface="+mj-lt"/>
                <a:ea typeface="微软雅黑" panose="020B0503020204020204" pitchFamily="34" charset="-122"/>
              </a:rPr>
              <a:t>Annotations</a:t>
            </a:r>
          </a:p>
          <a:p>
            <a:endParaRPr lang="en-US" altLang="zh-CN" sz="2400" dirty="0">
              <a:latin typeface="+mj-lt"/>
              <a:ea typeface="微软雅黑" panose="020B0503020204020204" pitchFamily="34" charset="-122"/>
            </a:endParaRPr>
          </a:p>
          <a:p>
            <a:pPr marL="457200" indent="-457200">
              <a:buFontTx/>
              <a:buChar char="-"/>
            </a:pPr>
            <a:r>
              <a:rPr lang="en-US" altLang="zh-CN" sz="2400" dirty="0">
                <a:latin typeface="+mj-lt"/>
                <a:ea typeface="微软雅黑" panose="020B0503020204020204" pitchFamily="34" charset="-122"/>
              </a:rPr>
              <a:t>Inchoate client hello (CHLO)</a:t>
            </a:r>
          </a:p>
          <a:p>
            <a:pPr marL="457200" indent="-457200">
              <a:buFontTx/>
              <a:buChar char="-"/>
            </a:pPr>
            <a:r>
              <a:rPr lang="en-US" altLang="zh-CN" sz="2400" dirty="0">
                <a:latin typeface="+mj-lt"/>
                <a:ea typeface="微软雅黑" panose="020B0503020204020204" pitchFamily="34" charset="-122"/>
              </a:rPr>
              <a:t>Reject (REJ)</a:t>
            </a:r>
          </a:p>
          <a:p>
            <a:pPr marL="457200" indent="-457200">
              <a:buFontTx/>
              <a:buChar char="-"/>
            </a:pPr>
            <a:r>
              <a:rPr lang="en-US" altLang="zh-CN" sz="2400" dirty="0">
                <a:latin typeface="+mj-lt"/>
                <a:ea typeface="微软雅黑" panose="020B0503020204020204" pitchFamily="34" charset="-122"/>
              </a:rPr>
              <a:t>Server hello (SHLO)</a:t>
            </a:r>
          </a:p>
          <a:p>
            <a:pPr marL="457200" indent="-457200">
              <a:buFontTx/>
              <a:buChar char="-"/>
            </a:pPr>
            <a:endParaRPr lang="en-US" altLang="zh-CN" sz="2400" dirty="0">
              <a:latin typeface="+mj-lt"/>
              <a:ea typeface="微软雅黑" panose="020B0503020204020204" pitchFamily="34" charset="-122"/>
            </a:endParaRPr>
          </a:p>
          <a:p>
            <a:pPr marL="457200" indent="-457200">
              <a:buFontTx/>
              <a:buChar char="-"/>
            </a:pPr>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 origin is identified by the set of URI scheme, hostname, and port number.</a:t>
            </a:r>
          </a:p>
        </p:txBody>
      </p:sp>
    </p:spTree>
    <p:extLst>
      <p:ext uri="{BB962C8B-B14F-4D97-AF65-F5344CB8AC3E}">
        <p14:creationId xmlns:p14="http://schemas.microsoft.com/office/powerpoint/2010/main" val="3748772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sp>
        <p:nvSpPr>
          <p:cNvPr id="12" name="矩形 11"/>
          <p:cNvSpPr/>
          <p:nvPr/>
        </p:nvSpPr>
        <p:spPr>
          <a:xfrm>
            <a:off x="1095824" y="1738810"/>
            <a:ext cx="10489034" cy="3785652"/>
          </a:xfrm>
          <a:prstGeom prst="rect">
            <a:avLst/>
          </a:prstGeom>
        </p:spPr>
        <p:txBody>
          <a:bodyPr wrap="square">
            <a:spAutoFit/>
          </a:bodyPr>
          <a:lstStyle/>
          <a:p>
            <a:r>
              <a:rPr lang="en-US" altLang="zh-CN" sz="2400" b="1" dirty="0">
                <a:latin typeface="+mj-lt"/>
                <a:ea typeface="微软雅黑" panose="020B0503020204020204" pitchFamily="34" charset="-122"/>
              </a:rPr>
              <a:t>REJ Message from Server</a:t>
            </a:r>
          </a:p>
          <a:p>
            <a:endParaRPr lang="en-US" altLang="zh-CN" sz="2400" dirty="0">
              <a:latin typeface="+mj-lt"/>
              <a:ea typeface="微软雅黑" panose="020B0503020204020204" pitchFamily="34" charset="-122"/>
            </a:endParaRPr>
          </a:p>
          <a:p>
            <a:pPr marL="342900" indent="-342900">
              <a:buFontTx/>
              <a:buChar char="-"/>
            </a:pPr>
            <a:r>
              <a:rPr lang="en-US" altLang="zh-CN" sz="2400" dirty="0">
                <a:latin typeface="+mj-lt"/>
                <a:ea typeface="微软雅黑" panose="020B0503020204020204" pitchFamily="34" charset="-122"/>
              </a:rPr>
              <a:t>Server’s long-term Diffie-Hellman public value</a:t>
            </a:r>
          </a:p>
          <a:p>
            <a:pPr marL="342900" indent="-342900">
              <a:buFontTx/>
              <a:buChar char="-"/>
            </a:pPr>
            <a:r>
              <a:rPr lang="en-US" altLang="zh-CN" sz="2400" dirty="0">
                <a:latin typeface="+mj-lt"/>
                <a:ea typeface="微软雅黑" panose="020B0503020204020204" pitchFamily="34" charset="-122"/>
              </a:rPr>
              <a:t>A certificate chain authenticating the server</a:t>
            </a:r>
          </a:p>
          <a:p>
            <a:pPr marL="342900" indent="-342900">
              <a:buFontTx/>
              <a:buChar char="-"/>
            </a:pPr>
            <a:r>
              <a:rPr lang="en-US" altLang="zh-CN" sz="2400" dirty="0">
                <a:latin typeface="+mj-lt"/>
                <a:ea typeface="微软雅黑" panose="020B0503020204020204" pitchFamily="34" charset="-122"/>
              </a:rPr>
              <a:t>A signature of the server config using the private key from the leaf certificate of the chain</a:t>
            </a:r>
          </a:p>
          <a:p>
            <a:pPr marL="342900" indent="-342900">
              <a:buFontTx/>
              <a:buChar char="-"/>
            </a:pPr>
            <a:r>
              <a:rPr lang="en-US" altLang="zh-CN" sz="2400" dirty="0">
                <a:latin typeface="+mj-lt"/>
                <a:ea typeface="微软雅黑" panose="020B0503020204020204" pitchFamily="34" charset="-122"/>
              </a:rPr>
              <a:t>A source-address token: an authenticated-encryption block that contains the client’s publicly visible IP address (as seen at the server) and a timestamp by the server. </a:t>
            </a:r>
            <a:r>
              <a:rPr lang="en-US" altLang="zh-CN" sz="2400" b="1" dirty="0">
                <a:latin typeface="+mj-lt"/>
                <a:ea typeface="微软雅黑" panose="020B0503020204020204" pitchFamily="34" charset="-122"/>
              </a:rPr>
              <a:t>The client sends this token back to the server in later handshakes, demonstrating ownership of its IP address. </a:t>
            </a:r>
          </a:p>
        </p:txBody>
      </p:sp>
    </p:spTree>
    <p:extLst>
      <p:ext uri="{BB962C8B-B14F-4D97-AF65-F5344CB8AC3E}">
        <p14:creationId xmlns:p14="http://schemas.microsoft.com/office/powerpoint/2010/main" val="1392550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4203290" y="1216741"/>
            <a:ext cx="7860890" cy="5023567"/>
          </a:xfrm>
          <a:prstGeom prst="rect">
            <a:avLst/>
          </a:prstGeom>
        </p:spPr>
      </p:pic>
      <p:sp>
        <p:nvSpPr>
          <p:cNvPr id="12" name="矩形 11"/>
          <p:cNvSpPr/>
          <p:nvPr/>
        </p:nvSpPr>
        <p:spPr>
          <a:xfrm>
            <a:off x="127820" y="2313997"/>
            <a:ext cx="4306529" cy="3785652"/>
          </a:xfrm>
          <a:prstGeom prst="rect">
            <a:avLst/>
          </a:prstGeom>
        </p:spPr>
        <p:txBody>
          <a:bodyPr wrap="square">
            <a:spAutoFit/>
          </a:bodyPr>
          <a:lstStyle/>
          <a:p>
            <a:r>
              <a:rPr lang="en-US" altLang="zh-CN" sz="2400" b="1" dirty="0">
                <a:latin typeface="+mj-lt"/>
                <a:ea typeface="微软雅黑" panose="020B0503020204020204" pitchFamily="34" charset="-122"/>
              </a:rPr>
              <a:t>Annotations</a:t>
            </a:r>
          </a:p>
          <a:p>
            <a:endParaRPr lang="en-US" altLang="zh-CN" sz="2400" dirty="0">
              <a:latin typeface="+mj-lt"/>
              <a:ea typeface="微软雅黑" panose="020B0503020204020204" pitchFamily="34" charset="-122"/>
            </a:endParaRPr>
          </a:p>
          <a:p>
            <a:pPr marL="457200" indent="-457200">
              <a:buFontTx/>
              <a:buChar char="-"/>
            </a:pPr>
            <a:r>
              <a:rPr lang="en-US" altLang="zh-CN" sz="2400" dirty="0">
                <a:latin typeface="+mj-lt"/>
                <a:ea typeface="微软雅黑" panose="020B0503020204020204" pitchFamily="34" charset="-122"/>
              </a:rPr>
              <a:t>Inchoate client hello (CHLO)</a:t>
            </a:r>
          </a:p>
          <a:p>
            <a:pPr marL="457200" indent="-457200">
              <a:buFontTx/>
              <a:buChar char="-"/>
            </a:pPr>
            <a:r>
              <a:rPr lang="en-US" altLang="zh-CN" sz="2400" dirty="0">
                <a:latin typeface="+mj-lt"/>
                <a:ea typeface="微软雅黑" panose="020B0503020204020204" pitchFamily="34" charset="-122"/>
              </a:rPr>
              <a:t>Reject (REJ)</a:t>
            </a:r>
          </a:p>
          <a:p>
            <a:pPr marL="457200" indent="-457200">
              <a:buFontTx/>
              <a:buChar char="-"/>
            </a:pPr>
            <a:r>
              <a:rPr lang="en-US" altLang="zh-CN" sz="2400" dirty="0">
                <a:latin typeface="+mj-lt"/>
                <a:ea typeface="微软雅黑" panose="020B0503020204020204" pitchFamily="34" charset="-122"/>
              </a:rPr>
              <a:t>Server hello (SHLO)</a:t>
            </a:r>
          </a:p>
          <a:p>
            <a:pPr marL="457200" indent="-457200">
              <a:buFontTx/>
              <a:buChar char="-"/>
            </a:pPr>
            <a:endParaRPr lang="en-US" altLang="zh-CN" sz="2400" dirty="0">
              <a:latin typeface="+mj-lt"/>
              <a:ea typeface="微软雅黑" panose="020B0503020204020204" pitchFamily="34" charset="-122"/>
            </a:endParaRPr>
          </a:p>
          <a:p>
            <a:pPr marL="457200" indent="-457200">
              <a:buFontTx/>
              <a:buChar char="-"/>
            </a:pPr>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 origin is identified by the set of URI scheme, hostname, and port number.</a:t>
            </a:r>
          </a:p>
        </p:txBody>
      </p:sp>
    </p:spTree>
    <p:extLst>
      <p:ext uri="{BB962C8B-B14F-4D97-AF65-F5344CB8AC3E}">
        <p14:creationId xmlns:p14="http://schemas.microsoft.com/office/powerpoint/2010/main" val="2670451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sp>
        <p:nvSpPr>
          <p:cNvPr id="12" name="矩形 11"/>
          <p:cNvSpPr/>
          <p:nvPr/>
        </p:nvSpPr>
        <p:spPr>
          <a:xfrm>
            <a:off x="480314" y="1048855"/>
            <a:ext cx="11488993" cy="5632311"/>
          </a:xfrm>
          <a:prstGeom prst="rect">
            <a:avLst/>
          </a:prstGeom>
        </p:spPr>
        <p:txBody>
          <a:bodyPr wrap="square">
            <a:spAutoFit/>
          </a:bodyPr>
          <a:lstStyle/>
          <a:p>
            <a:r>
              <a:rPr lang="en-US" altLang="zh-CN" sz="2400" b="1" dirty="0">
                <a:latin typeface="+mj-lt"/>
                <a:ea typeface="微软雅黑" panose="020B0503020204020204" pitchFamily="34" charset="-122"/>
              </a:rPr>
              <a:t>Version Negotiation</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 QUIC client proposes a version to use for the connection </a:t>
            </a:r>
            <a:r>
              <a:rPr lang="en-US" altLang="zh-CN" sz="2400" b="1" dirty="0">
                <a:latin typeface="+mj-lt"/>
                <a:ea typeface="微软雅黑" panose="020B0503020204020204" pitchFamily="34" charset="-122"/>
              </a:rPr>
              <a:t>in the first packet of the connection</a:t>
            </a:r>
            <a:r>
              <a:rPr lang="en-US" altLang="zh-CN" sz="2400" dirty="0">
                <a:latin typeface="+mj-lt"/>
                <a:ea typeface="微软雅黑" panose="020B0503020204020204" pitchFamily="34" charset="-122"/>
              </a:rPr>
              <a:t> and encodes the rest of the handshake using the proposed version. If the server does not speak the client-chosen version, it forces version negotiation by </a:t>
            </a:r>
            <a:r>
              <a:rPr lang="en-US" altLang="zh-CN" sz="2400" b="1" dirty="0">
                <a:latin typeface="+mj-lt"/>
                <a:ea typeface="微软雅黑" panose="020B0503020204020204" pitchFamily="34" charset="-122"/>
              </a:rPr>
              <a:t>sending back a Version Negotiation packet </a:t>
            </a:r>
            <a:r>
              <a:rPr lang="en-US" altLang="zh-CN" sz="2400" dirty="0">
                <a:latin typeface="+mj-lt"/>
                <a:ea typeface="微软雅黑" panose="020B0503020204020204" pitchFamily="34" charset="-122"/>
              </a:rPr>
              <a:t>to the client carrying all of the server’s supported versions, </a:t>
            </a:r>
            <a:r>
              <a:rPr lang="en-US" altLang="zh-CN" sz="2400" b="1" dirty="0">
                <a:latin typeface="+mj-lt"/>
                <a:ea typeface="微软雅黑" panose="020B0503020204020204" pitchFamily="34" charset="-122"/>
              </a:rPr>
              <a:t>causing a round trip of delay </a:t>
            </a:r>
            <a:r>
              <a:rPr lang="en-US" altLang="zh-CN" sz="2400" dirty="0">
                <a:latin typeface="+mj-lt"/>
                <a:ea typeface="微软雅黑" panose="020B0503020204020204" pitchFamily="34" charset="-122"/>
              </a:rPr>
              <a:t>before connection establishment.</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This mechanism eliminates round-trip latency when the client’s optimistically-chosen version is spoken by the server, and </a:t>
            </a:r>
            <a:r>
              <a:rPr lang="en-US" altLang="zh-CN" sz="2400" b="1" dirty="0">
                <a:latin typeface="+mj-lt"/>
                <a:ea typeface="微软雅黑" panose="020B0503020204020204" pitchFamily="34" charset="-122"/>
              </a:rPr>
              <a:t>incentivizes servers to not lag behind clients in deployment of newer versions. </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To prevent </a:t>
            </a:r>
            <a:r>
              <a:rPr lang="en-US" altLang="zh-CN" sz="2400" b="1" dirty="0">
                <a:latin typeface="+mj-lt"/>
                <a:ea typeface="微软雅黑" panose="020B0503020204020204" pitchFamily="34" charset="-122"/>
              </a:rPr>
              <a:t>downgrade attacks</a:t>
            </a:r>
            <a:r>
              <a:rPr lang="en-US" altLang="zh-CN" sz="2400" dirty="0">
                <a:latin typeface="+mj-lt"/>
                <a:ea typeface="微软雅黑" panose="020B0503020204020204" pitchFamily="34" charset="-122"/>
              </a:rPr>
              <a:t>, the initial version requested by the client and the list of versions supported by the server are </a:t>
            </a:r>
            <a:r>
              <a:rPr lang="en-US" altLang="zh-CN" sz="2400" b="1" dirty="0">
                <a:latin typeface="+mj-lt"/>
                <a:ea typeface="微软雅黑" panose="020B0503020204020204" pitchFamily="34" charset="-122"/>
              </a:rPr>
              <a:t>both fed into the key-derivation function at both the client and the server while generating the final keys.</a:t>
            </a:r>
          </a:p>
        </p:txBody>
      </p:sp>
    </p:spTree>
    <p:extLst>
      <p:ext uri="{BB962C8B-B14F-4D97-AF65-F5344CB8AC3E}">
        <p14:creationId xmlns:p14="http://schemas.microsoft.com/office/powerpoint/2010/main" val="553938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pic>
        <p:nvPicPr>
          <p:cNvPr id="5" name="图片 4">
            <a:extLst>
              <a:ext uri="{FF2B5EF4-FFF2-40B4-BE49-F238E27FC236}">
                <a16:creationId xmlns:a16="http://schemas.microsoft.com/office/drawing/2014/main" id="{E8535361-681C-430D-AE4E-29CE7FCC55FD}"/>
              </a:ext>
            </a:extLst>
          </p:cNvPr>
          <p:cNvPicPr>
            <a:picLocks noChangeAspect="1"/>
          </p:cNvPicPr>
          <p:nvPr/>
        </p:nvPicPr>
        <p:blipFill rotWithShape="1">
          <a:blip r:embed="rId3">
            <a:extLst>
              <a:ext uri="{28A0092B-C50C-407E-A947-70E740481C1C}">
                <a14:useLocalDpi xmlns:a14="http://schemas.microsoft.com/office/drawing/2010/main" val="0"/>
              </a:ext>
            </a:extLst>
          </a:blip>
          <a:srcRect l="3409" r="4372"/>
          <a:stretch/>
        </p:blipFill>
        <p:spPr>
          <a:xfrm>
            <a:off x="3871451" y="986400"/>
            <a:ext cx="8244348" cy="5590612"/>
          </a:xfrm>
          <a:prstGeom prst="rect">
            <a:avLst/>
          </a:prstGeom>
        </p:spPr>
      </p:pic>
      <p:sp>
        <p:nvSpPr>
          <p:cNvPr id="12" name="矩形 11"/>
          <p:cNvSpPr/>
          <p:nvPr/>
        </p:nvSpPr>
        <p:spPr>
          <a:xfrm>
            <a:off x="275304" y="1414346"/>
            <a:ext cx="3647767" cy="4893647"/>
          </a:xfrm>
          <a:prstGeom prst="rect">
            <a:avLst/>
          </a:prstGeom>
        </p:spPr>
        <p:txBody>
          <a:bodyPr wrap="square">
            <a:spAutoFit/>
          </a:bodyPr>
          <a:lstStyle/>
          <a:p>
            <a:r>
              <a:rPr lang="en-US" altLang="zh-CN" sz="2400" dirty="0">
                <a:latin typeface="+mj-lt"/>
                <a:ea typeface="微软雅黑" panose="020B0503020204020204" pitchFamily="34" charset="-122"/>
              </a:rPr>
              <a:t>Applications commonly multiplex units of data within TCP’s single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a:t>
            </a:r>
          </a:p>
          <a:p>
            <a:r>
              <a:rPr lang="en-US" altLang="zh-CN" sz="2400" dirty="0">
                <a:latin typeface="+mj-lt"/>
                <a:ea typeface="微软雅黑" panose="020B0503020204020204" pitchFamily="34" charset="-122"/>
              </a:rPr>
              <a:t>To avoid head-of-line blocking due to TCP’s sequential delivery, QUIC supports multiple streams within a connection, ensuring that </a:t>
            </a:r>
            <a:r>
              <a:rPr lang="en-US" altLang="zh-CN" sz="2400" b="1" dirty="0">
                <a:latin typeface="+mj-lt"/>
                <a:ea typeface="微软雅黑" panose="020B0503020204020204" pitchFamily="34" charset="-122"/>
              </a:rPr>
              <a:t>a lost UDP packet only impacts those streams whose data was carried in that packet.</a:t>
            </a:r>
          </a:p>
        </p:txBody>
      </p:sp>
      <p:sp>
        <p:nvSpPr>
          <p:cNvPr id="7" name="文本框 6">
            <a:extLst>
              <a:ext uri="{FF2B5EF4-FFF2-40B4-BE49-F238E27FC236}">
                <a16:creationId xmlns:a16="http://schemas.microsoft.com/office/drawing/2014/main" id="{B9E71D30-FFA9-42C5-97BA-EB2F3BD367C3}"/>
              </a:ext>
            </a:extLst>
          </p:cNvPr>
          <p:cNvSpPr txBox="1"/>
          <p:nvPr/>
        </p:nvSpPr>
        <p:spPr>
          <a:xfrm>
            <a:off x="4725422" y="6353261"/>
            <a:ext cx="4799066" cy="461665"/>
          </a:xfrm>
          <a:prstGeom prst="rect">
            <a:avLst/>
          </a:prstGeom>
          <a:noFill/>
        </p:spPr>
        <p:txBody>
          <a:bodyPr wrap="square" rtlCol="0">
            <a:spAutoFit/>
          </a:bodyPr>
          <a:lstStyle/>
          <a:p>
            <a:r>
              <a:rPr lang="en-US" altLang="zh-CN" sz="2400" dirty="0"/>
              <a:t>Padding Oracle Attack</a:t>
            </a:r>
            <a:endParaRPr lang="zh-CN" altLang="en-US" sz="2400" dirty="0"/>
          </a:p>
        </p:txBody>
      </p:sp>
    </p:spTree>
    <p:extLst>
      <p:ext uri="{BB962C8B-B14F-4D97-AF65-F5344CB8AC3E}">
        <p14:creationId xmlns:p14="http://schemas.microsoft.com/office/powerpoint/2010/main" val="1607204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2" name="矩形 1">
            <a:extLst>
              <a:ext uri="{FF2B5EF4-FFF2-40B4-BE49-F238E27FC236}">
                <a16:creationId xmlns:a16="http://schemas.microsoft.com/office/drawing/2014/main" id="{CC6F9A88-C057-4A6E-945B-CF2A439BA511}"/>
              </a:ext>
            </a:extLst>
          </p:cNvPr>
          <p:cNvSpPr/>
          <p:nvPr/>
        </p:nvSpPr>
        <p:spPr>
          <a:xfrm>
            <a:off x="724156" y="1485133"/>
            <a:ext cx="10739597" cy="42099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126E90C5-7BB3-44CE-A9A2-8C455BA31D1F}"/>
              </a:ext>
            </a:extLst>
          </p:cNvPr>
          <p:cNvGrpSpPr/>
          <p:nvPr/>
        </p:nvGrpSpPr>
        <p:grpSpPr>
          <a:xfrm>
            <a:off x="724156" y="5785291"/>
            <a:ext cx="10850429" cy="461665"/>
            <a:chOff x="724156" y="5785291"/>
            <a:chExt cx="10850429" cy="461665"/>
          </a:xfrm>
        </p:grpSpPr>
        <p:cxnSp>
          <p:nvCxnSpPr>
            <p:cNvPr id="6" name="直接箭头连接符 5">
              <a:extLst>
                <a:ext uri="{FF2B5EF4-FFF2-40B4-BE49-F238E27FC236}">
                  <a16:creationId xmlns:a16="http://schemas.microsoft.com/office/drawing/2014/main" id="{61135512-3237-4103-9CD8-1724AE6D7A7D}"/>
                </a:ext>
              </a:extLst>
            </p:cNvPr>
            <p:cNvCxnSpPr>
              <a:cxnSpLocks/>
            </p:cNvCxnSpPr>
            <p:nvPr/>
          </p:nvCxnSpPr>
          <p:spPr>
            <a:xfrm>
              <a:off x="724156" y="6210556"/>
              <a:ext cx="10739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45EEF60-F2F5-43DC-BA86-6E8E0B3A5A3D}"/>
                </a:ext>
              </a:extLst>
            </p:cNvPr>
            <p:cNvSpPr txBox="1"/>
            <p:nvPr/>
          </p:nvSpPr>
          <p:spPr>
            <a:xfrm>
              <a:off x="10699263" y="5785291"/>
              <a:ext cx="875322" cy="461665"/>
            </a:xfrm>
            <a:prstGeom prst="rect">
              <a:avLst/>
            </a:prstGeom>
            <a:noFill/>
          </p:spPr>
          <p:txBody>
            <a:bodyPr wrap="square" rtlCol="0">
              <a:spAutoFit/>
            </a:bodyPr>
            <a:lstStyle/>
            <a:p>
              <a:r>
                <a:rPr lang="en-US" altLang="zh-CN" sz="2400" dirty="0"/>
                <a:t>Time</a:t>
              </a:r>
              <a:endParaRPr lang="zh-CN" altLang="en-US" sz="2400" dirty="0"/>
            </a:p>
          </p:txBody>
        </p:sp>
      </p:grpSp>
      <p:grpSp>
        <p:nvGrpSpPr>
          <p:cNvPr id="18" name="组合 17">
            <a:extLst>
              <a:ext uri="{FF2B5EF4-FFF2-40B4-BE49-F238E27FC236}">
                <a16:creationId xmlns:a16="http://schemas.microsoft.com/office/drawing/2014/main" id="{161E43A6-E53C-4431-97E7-AAAB98987842}"/>
              </a:ext>
            </a:extLst>
          </p:cNvPr>
          <p:cNvGrpSpPr/>
          <p:nvPr/>
        </p:nvGrpSpPr>
        <p:grpSpPr>
          <a:xfrm>
            <a:off x="1384179" y="1852391"/>
            <a:ext cx="2059497" cy="1091482"/>
            <a:chOff x="1660626" y="1948703"/>
            <a:chExt cx="2450266" cy="1275236"/>
          </a:xfrm>
        </p:grpSpPr>
        <p:sp>
          <p:nvSpPr>
            <p:cNvPr id="14" name="矩形 13">
              <a:extLst>
                <a:ext uri="{FF2B5EF4-FFF2-40B4-BE49-F238E27FC236}">
                  <a16:creationId xmlns:a16="http://schemas.microsoft.com/office/drawing/2014/main" id="{0FBA2D08-970F-4D62-AD93-9A25C123839B}"/>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1</a:t>
              </a:r>
              <a:endParaRPr lang="zh-CN" altLang="en-US" sz="2000" dirty="0"/>
            </a:p>
          </p:txBody>
        </p:sp>
        <p:sp>
          <p:nvSpPr>
            <p:cNvPr id="15" name="矩形 14">
              <a:extLst>
                <a:ext uri="{FF2B5EF4-FFF2-40B4-BE49-F238E27FC236}">
                  <a16:creationId xmlns:a16="http://schemas.microsoft.com/office/drawing/2014/main" id="{12AB88C2-45D1-4B57-9B55-940B8835A373}"/>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1</a:t>
              </a:r>
              <a:endParaRPr lang="zh-CN" altLang="en-US" sz="2000" dirty="0"/>
            </a:p>
          </p:txBody>
        </p:sp>
        <p:sp>
          <p:nvSpPr>
            <p:cNvPr id="16" name="矩形 15">
              <a:extLst>
                <a:ext uri="{FF2B5EF4-FFF2-40B4-BE49-F238E27FC236}">
                  <a16:creationId xmlns:a16="http://schemas.microsoft.com/office/drawing/2014/main" id="{F2A4650E-D8FC-4B21-87B5-B83C590148CA}"/>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1</a:t>
              </a:r>
              <a:endParaRPr lang="zh-CN" altLang="en-US" sz="2000" dirty="0"/>
            </a:p>
          </p:txBody>
        </p:sp>
        <p:sp>
          <p:nvSpPr>
            <p:cNvPr id="17" name="矩形 16">
              <a:extLst>
                <a:ext uri="{FF2B5EF4-FFF2-40B4-BE49-F238E27FC236}">
                  <a16:creationId xmlns:a16="http://schemas.microsoft.com/office/drawing/2014/main" id="{922B26FB-06ED-4E87-BF1B-A1817873E296}"/>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grpSp>
        <p:nvGrpSpPr>
          <p:cNvPr id="24" name="组合 23">
            <a:extLst>
              <a:ext uri="{FF2B5EF4-FFF2-40B4-BE49-F238E27FC236}">
                <a16:creationId xmlns:a16="http://schemas.microsoft.com/office/drawing/2014/main" id="{213E055F-DD82-4A34-9599-5C02816EA23A}"/>
              </a:ext>
            </a:extLst>
          </p:cNvPr>
          <p:cNvGrpSpPr/>
          <p:nvPr/>
        </p:nvGrpSpPr>
        <p:grpSpPr>
          <a:xfrm>
            <a:off x="3443676" y="3107357"/>
            <a:ext cx="2059497" cy="1091482"/>
            <a:chOff x="1660626" y="1948703"/>
            <a:chExt cx="2450266" cy="1275236"/>
          </a:xfrm>
        </p:grpSpPr>
        <p:sp>
          <p:nvSpPr>
            <p:cNvPr id="25" name="矩形 24">
              <a:extLst>
                <a:ext uri="{FF2B5EF4-FFF2-40B4-BE49-F238E27FC236}">
                  <a16:creationId xmlns:a16="http://schemas.microsoft.com/office/drawing/2014/main" id="{CA476E1A-88B9-4DF5-8D06-534B20E469BC}"/>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2</a:t>
              </a:r>
              <a:endParaRPr lang="zh-CN" altLang="en-US" sz="2000" dirty="0"/>
            </a:p>
          </p:txBody>
        </p:sp>
        <p:sp>
          <p:nvSpPr>
            <p:cNvPr id="26" name="矩形 25">
              <a:extLst>
                <a:ext uri="{FF2B5EF4-FFF2-40B4-BE49-F238E27FC236}">
                  <a16:creationId xmlns:a16="http://schemas.microsoft.com/office/drawing/2014/main" id="{93C9C118-BB98-41EC-B7EB-C7AAE324730E}"/>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27" name="矩形 26">
              <a:extLst>
                <a:ext uri="{FF2B5EF4-FFF2-40B4-BE49-F238E27FC236}">
                  <a16:creationId xmlns:a16="http://schemas.microsoft.com/office/drawing/2014/main" id="{40A7992D-3559-47FE-BCA0-9E7130D92513}"/>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sp>
          <p:nvSpPr>
            <p:cNvPr id="28" name="矩形 27">
              <a:extLst>
                <a:ext uri="{FF2B5EF4-FFF2-40B4-BE49-F238E27FC236}">
                  <a16:creationId xmlns:a16="http://schemas.microsoft.com/office/drawing/2014/main" id="{DA98DFC9-DB4B-40B2-ADC1-65FD0FA4F2C3}"/>
                </a:ext>
              </a:extLst>
            </p:cNvPr>
            <p:cNvSpPr/>
            <p:nvPr/>
          </p:nvSpPr>
          <p:spPr>
            <a:xfrm>
              <a:off x="2922954" y="1948703"/>
              <a:ext cx="1187938" cy="429847"/>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Fail</a:t>
              </a:r>
              <a:endParaRPr lang="zh-CN" altLang="en-US" sz="2000" dirty="0"/>
            </a:p>
          </p:txBody>
        </p:sp>
      </p:grpSp>
      <p:grpSp>
        <p:nvGrpSpPr>
          <p:cNvPr id="35" name="组合 34">
            <a:extLst>
              <a:ext uri="{FF2B5EF4-FFF2-40B4-BE49-F238E27FC236}">
                <a16:creationId xmlns:a16="http://schemas.microsoft.com/office/drawing/2014/main" id="{DCFB25BE-8CA8-4231-B753-651B8DB3A3E0}"/>
              </a:ext>
            </a:extLst>
          </p:cNvPr>
          <p:cNvGrpSpPr/>
          <p:nvPr/>
        </p:nvGrpSpPr>
        <p:grpSpPr>
          <a:xfrm>
            <a:off x="5503173" y="4478752"/>
            <a:ext cx="2059497" cy="731896"/>
            <a:chOff x="1660626" y="1948703"/>
            <a:chExt cx="2450266" cy="855113"/>
          </a:xfrm>
        </p:grpSpPr>
        <p:sp>
          <p:nvSpPr>
            <p:cNvPr id="36" name="矩形 35">
              <a:extLst>
                <a:ext uri="{FF2B5EF4-FFF2-40B4-BE49-F238E27FC236}">
                  <a16:creationId xmlns:a16="http://schemas.microsoft.com/office/drawing/2014/main" id="{E9CC51B0-105C-4F44-9353-FCA71C19C3E6}"/>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3</a:t>
              </a:r>
              <a:endParaRPr lang="zh-CN" altLang="en-US" sz="2000" dirty="0"/>
            </a:p>
          </p:txBody>
        </p:sp>
        <p:sp>
          <p:nvSpPr>
            <p:cNvPr id="37" name="矩形 36">
              <a:extLst>
                <a:ext uri="{FF2B5EF4-FFF2-40B4-BE49-F238E27FC236}">
                  <a16:creationId xmlns:a16="http://schemas.microsoft.com/office/drawing/2014/main" id="{A3B7F973-1B74-46AE-AA1A-68D8E8854549}"/>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2</a:t>
              </a:r>
              <a:endParaRPr lang="zh-CN" altLang="en-US" sz="2000" dirty="0"/>
            </a:p>
          </p:txBody>
        </p:sp>
        <p:sp>
          <p:nvSpPr>
            <p:cNvPr id="39" name="矩形 38">
              <a:extLst>
                <a:ext uri="{FF2B5EF4-FFF2-40B4-BE49-F238E27FC236}">
                  <a16:creationId xmlns:a16="http://schemas.microsoft.com/office/drawing/2014/main" id="{CD78276B-5D90-43AF-9BD4-B28C35FF5274}"/>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spTree>
    <p:extLst>
      <p:ext uri="{BB962C8B-B14F-4D97-AF65-F5344CB8AC3E}">
        <p14:creationId xmlns:p14="http://schemas.microsoft.com/office/powerpoint/2010/main" val="3354936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2" name="矩形 1">
            <a:extLst>
              <a:ext uri="{FF2B5EF4-FFF2-40B4-BE49-F238E27FC236}">
                <a16:creationId xmlns:a16="http://schemas.microsoft.com/office/drawing/2014/main" id="{CC6F9A88-C057-4A6E-945B-CF2A439BA511}"/>
              </a:ext>
            </a:extLst>
          </p:cNvPr>
          <p:cNvSpPr/>
          <p:nvPr/>
        </p:nvSpPr>
        <p:spPr>
          <a:xfrm>
            <a:off x="724156" y="1485133"/>
            <a:ext cx="10739597" cy="42099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126E90C5-7BB3-44CE-A9A2-8C455BA31D1F}"/>
              </a:ext>
            </a:extLst>
          </p:cNvPr>
          <p:cNvGrpSpPr/>
          <p:nvPr/>
        </p:nvGrpSpPr>
        <p:grpSpPr>
          <a:xfrm>
            <a:off x="724156" y="5785291"/>
            <a:ext cx="10850429" cy="461665"/>
            <a:chOff x="724156" y="5785291"/>
            <a:chExt cx="10850429" cy="461665"/>
          </a:xfrm>
        </p:grpSpPr>
        <p:cxnSp>
          <p:nvCxnSpPr>
            <p:cNvPr id="6" name="直接箭头连接符 5">
              <a:extLst>
                <a:ext uri="{FF2B5EF4-FFF2-40B4-BE49-F238E27FC236}">
                  <a16:creationId xmlns:a16="http://schemas.microsoft.com/office/drawing/2014/main" id="{61135512-3237-4103-9CD8-1724AE6D7A7D}"/>
                </a:ext>
              </a:extLst>
            </p:cNvPr>
            <p:cNvCxnSpPr>
              <a:cxnSpLocks/>
            </p:cNvCxnSpPr>
            <p:nvPr/>
          </p:nvCxnSpPr>
          <p:spPr>
            <a:xfrm>
              <a:off x="724156" y="6210556"/>
              <a:ext cx="10739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45EEF60-F2F5-43DC-BA86-6E8E0B3A5A3D}"/>
                </a:ext>
              </a:extLst>
            </p:cNvPr>
            <p:cNvSpPr txBox="1"/>
            <p:nvPr/>
          </p:nvSpPr>
          <p:spPr>
            <a:xfrm>
              <a:off x="10699263" y="5785291"/>
              <a:ext cx="875322" cy="461665"/>
            </a:xfrm>
            <a:prstGeom prst="rect">
              <a:avLst/>
            </a:prstGeom>
            <a:noFill/>
          </p:spPr>
          <p:txBody>
            <a:bodyPr wrap="square" rtlCol="0">
              <a:spAutoFit/>
            </a:bodyPr>
            <a:lstStyle/>
            <a:p>
              <a:r>
                <a:rPr lang="en-US" altLang="zh-CN" sz="2400" dirty="0"/>
                <a:t>Time</a:t>
              </a:r>
              <a:endParaRPr lang="zh-CN" altLang="en-US" sz="2400" dirty="0"/>
            </a:p>
          </p:txBody>
        </p:sp>
      </p:grpSp>
      <p:grpSp>
        <p:nvGrpSpPr>
          <p:cNvPr id="24" name="组合 23">
            <a:extLst>
              <a:ext uri="{FF2B5EF4-FFF2-40B4-BE49-F238E27FC236}">
                <a16:creationId xmlns:a16="http://schemas.microsoft.com/office/drawing/2014/main" id="{213E055F-DD82-4A34-9599-5C02816EA23A}"/>
              </a:ext>
            </a:extLst>
          </p:cNvPr>
          <p:cNvGrpSpPr/>
          <p:nvPr/>
        </p:nvGrpSpPr>
        <p:grpSpPr>
          <a:xfrm>
            <a:off x="3431401" y="1756266"/>
            <a:ext cx="2059497" cy="1091482"/>
            <a:chOff x="1660626" y="1948703"/>
            <a:chExt cx="2450266" cy="1275236"/>
          </a:xfrm>
        </p:grpSpPr>
        <p:sp>
          <p:nvSpPr>
            <p:cNvPr id="25" name="矩形 24">
              <a:extLst>
                <a:ext uri="{FF2B5EF4-FFF2-40B4-BE49-F238E27FC236}">
                  <a16:creationId xmlns:a16="http://schemas.microsoft.com/office/drawing/2014/main" id="{CA476E1A-88B9-4DF5-8D06-534B20E469BC}"/>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2</a:t>
              </a:r>
              <a:endParaRPr lang="zh-CN" altLang="en-US" sz="2000" dirty="0"/>
            </a:p>
          </p:txBody>
        </p:sp>
        <p:sp>
          <p:nvSpPr>
            <p:cNvPr id="26" name="矩形 25">
              <a:extLst>
                <a:ext uri="{FF2B5EF4-FFF2-40B4-BE49-F238E27FC236}">
                  <a16:creationId xmlns:a16="http://schemas.microsoft.com/office/drawing/2014/main" id="{93C9C118-BB98-41EC-B7EB-C7AAE324730E}"/>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27" name="矩形 26">
              <a:extLst>
                <a:ext uri="{FF2B5EF4-FFF2-40B4-BE49-F238E27FC236}">
                  <a16:creationId xmlns:a16="http://schemas.microsoft.com/office/drawing/2014/main" id="{40A7992D-3559-47FE-BCA0-9E7130D92513}"/>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sp>
          <p:nvSpPr>
            <p:cNvPr id="28" name="矩形 27">
              <a:extLst>
                <a:ext uri="{FF2B5EF4-FFF2-40B4-BE49-F238E27FC236}">
                  <a16:creationId xmlns:a16="http://schemas.microsoft.com/office/drawing/2014/main" id="{DA98DFC9-DB4B-40B2-ADC1-65FD0FA4F2C3}"/>
                </a:ext>
              </a:extLst>
            </p:cNvPr>
            <p:cNvSpPr/>
            <p:nvPr/>
          </p:nvSpPr>
          <p:spPr>
            <a:xfrm>
              <a:off x="2922954" y="1948703"/>
              <a:ext cx="1187938" cy="429847"/>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Fail</a:t>
              </a:r>
              <a:endParaRPr lang="zh-CN" altLang="en-US" sz="2000" dirty="0"/>
            </a:p>
          </p:txBody>
        </p:sp>
      </p:grpSp>
      <p:grpSp>
        <p:nvGrpSpPr>
          <p:cNvPr id="35" name="组合 34">
            <a:extLst>
              <a:ext uri="{FF2B5EF4-FFF2-40B4-BE49-F238E27FC236}">
                <a16:creationId xmlns:a16="http://schemas.microsoft.com/office/drawing/2014/main" id="{DCFB25BE-8CA8-4231-B753-651B8DB3A3E0}"/>
              </a:ext>
            </a:extLst>
          </p:cNvPr>
          <p:cNvGrpSpPr/>
          <p:nvPr/>
        </p:nvGrpSpPr>
        <p:grpSpPr>
          <a:xfrm>
            <a:off x="5490898" y="3081039"/>
            <a:ext cx="2059497" cy="731896"/>
            <a:chOff x="1660626" y="1948703"/>
            <a:chExt cx="2450266" cy="855113"/>
          </a:xfrm>
        </p:grpSpPr>
        <p:sp>
          <p:nvSpPr>
            <p:cNvPr id="36" name="矩形 35">
              <a:extLst>
                <a:ext uri="{FF2B5EF4-FFF2-40B4-BE49-F238E27FC236}">
                  <a16:creationId xmlns:a16="http://schemas.microsoft.com/office/drawing/2014/main" id="{E9CC51B0-105C-4F44-9353-FCA71C19C3E6}"/>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3</a:t>
              </a:r>
              <a:endParaRPr lang="zh-CN" altLang="en-US" sz="2000" dirty="0"/>
            </a:p>
          </p:txBody>
        </p:sp>
        <p:sp>
          <p:nvSpPr>
            <p:cNvPr id="37" name="矩形 36">
              <a:extLst>
                <a:ext uri="{FF2B5EF4-FFF2-40B4-BE49-F238E27FC236}">
                  <a16:creationId xmlns:a16="http://schemas.microsoft.com/office/drawing/2014/main" id="{A3B7F973-1B74-46AE-AA1A-68D8E8854549}"/>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2</a:t>
              </a:r>
              <a:endParaRPr lang="zh-CN" altLang="en-US" sz="2000" dirty="0"/>
            </a:p>
          </p:txBody>
        </p:sp>
        <p:sp>
          <p:nvSpPr>
            <p:cNvPr id="39" name="矩形 38">
              <a:extLst>
                <a:ext uri="{FF2B5EF4-FFF2-40B4-BE49-F238E27FC236}">
                  <a16:creationId xmlns:a16="http://schemas.microsoft.com/office/drawing/2014/main" id="{CD78276B-5D90-43AF-9BD4-B28C35FF5274}"/>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grpSp>
        <p:nvGrpSpPr>
          <p:cNvPr id="3" name="组合 2">
            <a:extLst>
              <a:ext uri="{FF2B5EF4-FFF2-40B4-BE49-F238E27FC236}">
                <a16:creationId xmlns:a16="http://schemas.microsoft.com/office/drawing/2014/main" id="{7D77DDFE-1FFE-4E4E-BB10-A42B8A57E259}"/>
              </a:ext>
            </a:extLst>
          </p:cNvPr>
          <p:cNvGrpSpPr/>
          <p:nvPr/>
        </p:nvGrpSpPr>
        <p:grpSpPr>
          <a:xfrm>
            <a:off x="7550395" y="4007337"/>
            <a:ext cx="2059498" cy="1463793"/>
            <a:chOff x="6815015" y="4203456"/>
            <a:chExt cx="2059498" cy="1463793"/>
          </a:xfrm>
        </p:grpSpPr>
        <p:sp>
          <p:nvSpPr>
            <p:cNvPr id="22" name="矩形 21">
              <a:extLst>
                <a:ext uri="{FF2B5EF4-FFF2-40B4-BE49-F238E27FC236}">
                  <a16:creationId xmlns:a16="http://schemas.microsoft.com/office/drawing/2014/main" id="{D00F1866-DD9A-4859-AF64-D032EF8ACB4D}"/>
                </a:ext>
              </a:extLst>
            </p:cNvPr>
            <p:cNvSpPr/>
            <p:nvPr/>
          </p:nvSpPr>
          <p:spPr>
            <a:xfrm>
              <a:off x="6815016" y="4203457"/>
              <a:ext cx="1061012" cy="367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4</a:t>
              </a:r>
              <a:endParaRPr lang="zh-CN" altLang="en-US" sz="2000" dirty="0"/>
            </a:p>
          </p:txBody>
        </p:sp>
        <p:sp>
          <p:nvSpPr>
            <p:cNvPr id="23" name="矩形 22">
              <a:extLst>
                <a:ext uri="{FF2B5EF4-FFF2-40B4-BE49-F238E27FC236}">
                  <a16:creationId xmlns:a16="http://schemas.microsoft.com/office/drawing/2014/main" id="{E4573450-37AE-45A8-8C95-96CD384AEE55}"/>
                </a:ext>
              </a:extLst>
            </p:cNvPr>
            <p:cNvSpPr/>
            <p:nvPr/>
          </p:nvSpPr>
          <p:spPr>
            <a:xfrm>
              <a:off x="6815016" y="4567444"/>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3</a:t>
              </a:r>
              <a:endParaRPr lang="zh-CN" altLang="en-US" sz="2000" dirty="0"/>
            </a:p>
          </p:txBody>
        </p:sp>
        <p:sp>
          <p:nvSpPr>
            <p:cNvPr id="29" name="矩形 28">
              <a:extLst>
                <a:ext uri="{FF2B5EF4-FFF2-40B4-BE49-F238E27FC236}">
                  <a16:creationId xmlns:a16="http://schemas.microsoft.com/office/drawing/2014/main" id="{3E42D84F-BD0E-4A7B-8076-94D2FF1F5018}"/>
                </a:ext>
              </a:extLst>
            </p:cNvPr>
            <p:cNvSpPr/>
            <p:nvPr/>
          </p:nvSpPr>
          <p:spPr>
            <a:xfrm>
              <a:off x="6815016" y="4927029"/>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30" name="矩形 29">
              <a:extLst>
                <a:ext uri="{FF2B5EF4-FFF2-40B4-BE49-F238E27FC236}">
                  <a16:creationId xmlns:a16="http://schemas.microsoft.com/office/drawing/2014/main" id="{90FEFC70-89BA-413B-ACD3-B14C90DBA0B8}"/>
                </a:ext>
              </a:extLst>
            </p:cNvPr>
            <p:cNvSpPr/>
            <p:nvPr/>
          </p:nvSpPr>
          <p:spPr>
            <a:xfrm>
              <a:off x="7876028" y="4203456"/>
              <a:ext cx="998485" cy="3679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sp>
          <p:nvSpPr>
            <p:cNvPr id="31" name="矩形 30">
              <a:extLst>
                <a:ext uri="{FF2B5EF4-FFF2-40B4-BE49-F238E27FC236}">
                  <a16:creationId xmlns:a16="http://schemas.microsoft.com/office/drawing/2014/main" id="{33BB919B-D83D-4C06-A96C-8C9DBDBC3C77}"/>
                </a:ext>
              </a:extLst>
            </p:cNvPr>
            <p:cNvSpPr/>
            <p:nvPr/>
          </p:nvSpPr>
          <p:spPr>
            <a:xfrm>
              <a:off x="6815015" y="5299340"/>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grpSp>
      <p:sp>
        <p:nvSpPr>
          <p:cNvPr id="5" name="文本框 4">
            <a:extLst>
              <a:ext uri="{FF2B5EF4-FFF2-40B4-BE49-F238E27FC236}">
                <a16:creationId xmlns:a16="http://schemas.microsoft.com/office/drawing/2014/main" id="{4BA05C72-07EE-4FB7-838C-87E72AC50EFA}"/>
              </a:ext>
            </a:extLst>
          </p:cNvPr>
          <p:cNvSpPr txBox="1"/>
          <p:nvPr/>
        </p:nvSpPr>
        <p:spPr>
          <a:xfrm>
            <a:off x="9609892" y="4726508"/>
            <a:ext cx="1377390" cy="707886"/>
          </a:xfrm>
          <a:prstGeom prst="rect">
            <a:avLst/>
          </a:prstGeom>
          <a:noFill/>
        </p:spPr>
        <p:txBody>
          <a:bodyPr wrap="square" rtlCol="0">
            <a:spAutoFit/>
          </a:bodyPr>
          <a:lstStyle/>
          <a:p>
            <a:r>
              <a:rPr lang="en-US" altLang="zh-CN" sz="2000" dirty="0"/>
              <a:t>Retransmit</a:t>
            </a:r>
          </a:p>
          <a:p>
            <a:r>
              <a:rPr lang="en-US" altLang="zh-CN" sz="2000" dirty="0"/>
              <a:t>Retransmit</a:t>
            </a:r>
          </a:p>
        </p:txBody>
      </p:sp>
      <p:sp>
        <p:nvSpPr>
          <p:cNvPr id="32" name="文本框 31">
            <a:extLst>
              <a:ext uri="{FF2B5EF4-FFF2-40B4-BE49-F238E27FC236}">
                <a16:creationId xmlns:a16="http://schemas.microsoft.com/office/drawing/2014/main" id="{5B0F4326-C888-4393-914E-9D4753FFC45C}"/>
              </a:ext>
            </a:extLst>
          </p:cNvPr>
          <p:cNvSpPr txBox="1"/>
          <p:nvPr/>
        </p:nvSpPr>
        <p:spPr>
          <a:xfrm>
            <a:off x="7550395" y="3434373"/>
            <a:ext cx="2704124" cy="400110"/>
          </a:xfrm>
          <a:prstGeom prst="rect">
            <a:avLst/>
          </a:prstGeom>
          <a:noFill/>
        </p:spPr>
        <p:txBody>
          <a:bodyPr wrap="square" rtlCol="0">
            <a:spAutoFit/>
          </a:bodyPr>
          <a:lstStyle/>
          <a:p>
            <a:r>
              <a:rPr lang="en-US" altLang="zh-CN" sz="2000" dirty="0"/>
              <a:t>Did not been blocked</a:t>
            </a:r>
          </a:p>
        </p:txBody>
      </p:sp>
    </p:spTree>
    <p:extLst>
      <p:ext uri="{BB962C8B-B14F-4D97-AF65-F5344CB8AC3E}">
        <p14:creationId xmlns:p14="http://schemas.microsoft.com/office/powerpoint/2010/main" val="1632963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12" name="矩形 11"/>
          <p:cNvSpPr/>
          <p:nvPr/>
        </p:nvSpPr>
        <p:spPr>
          <a:xfrm>
            <a:off x="503949" y="1124089"/>
            <a:ext cx="11441723" cy="5632311"/>
          </a:xfrm>
          <a:prstGeom prst="rect">
            <a:avLst/>
          </a:prstGeom>
        </p:spPr>
        <p:txBody>
          <a:bodyPr wrap="square">
            <a:spAutoFit/>
          </a:bodyPr>
          <a:lstStyle/>
          <a:p>
            <a:r>
              <a:rPr lang="en-US" altLang="zh-CN" sz="2400" b="1" i="1" dirty="0">
                <a:latin typeface="+mj-lt"/>
                <a:ea typeface="微软雅黑" panose="020B0503020204020204" pitchFamily="34" charset="-122"/>
              </a:rPr>
              <a:t>Packet Types and Formats</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QUIC has Special Packets and Regular Packets. There are two types of Special Packets: </a:t>
            </a:r>
            <a:r>
              <a:rPr lang="en-US" altLang="zh-CN" sz="2400" b="1" dirty="0">
                <a:latin typeface="+mj-lt"/>
                <a:ea typeface="微软雅黑" panose="020B0503020204020204" pitchFamily="34" charset="-122"/>
              </a:rPr>
              <a:t>Version Negotiation Packets and Public Reset Packets</a:t>
            </a:r>
            <a:r>
              <a:rPr lang="en-US" altLang="zh-CN" sz="2400" dirty="0">
                <a:latin typeface="+mj-lt"/>
                <a:ea typeface="微软雅黑" panose="020B0503020204020204" pitchFamily="34" charset="-122"/>
              </a:rPr>
              <a:t>, and regular packets containing frames.</a:t>
            </a:r>
          </a:p>
          <a:p>
            <a:r>
              <a:rPr lang="en-US" altLang="zh-CN" sz="2400" dirty="0">
                <a:latin typeface="+mj-lt"/>
                <a:ea typeface="微软雅黑" panose="020B0503020204020204" pitchFamily="34" charset="-122"/>
              </a:rPr>
              <a:t>All QUIC packets should be sized to fit within the path’s MTU to avoid IP fragmentation. The </a:t>
            </a:r>
            <a:r>
              <a:rPr lang="en-US" altLang="zh-CN" sz="2400" b="1" dirty="0">
                <a:latin typeface="+mj-lt"/>
                <a:ea typeface="微软雅黑" panose="020B0503020204020204" pitchFamily="34" charset="-122"/>
              </a:rPr>
              <a:t>current QUIC implementation uses a 1350-byte maximum QUIC packet size for IPv6, 1370 for IPv4</a:t>
            </a:r>
            <a:r>
              <a:rPr lang="en-US" altLang="zh-CN" sz="2400" dirty="0">
                <a:latin typeface="+mj-lt"/>
                <a:ea typeface="微软雅黑" panose="020B0503020204020204" pitchFamily="34" charset="-122"/>
              </a:rPr>
              <a:t>. Both sizes are without IP and UDP overhead.</a:t>
            </a:r>
          </a:p>
          <a:p>
            <a:endParaRPr lang="en-US" altLang="zh-CN" sz="2400" dirty="0">
              <a:latin typeface="+mj-lt"/>
              <a:ea typeface="微软雅黑" panose="020B0503020204020204" pitchFamily="34" charset="-122"/>
            </a:endParaRPr>
          </a:p>
          <a:p>
            <a:r>
              <a:rPr lang="en-US" altLang="zh-CN" sz="2400" b="1" i="1" dirty="0">
                <a:latin typeface="+mj-lt"/>
                <a:ea typeface="微软雅黑" panose="020B0503020204020204" pitchFamily="34" charset="-122"/>
              </a:rPr>
              <a:t>Frame Types and Formats</a:t>
            </a:r>
          </a:p>
          <a:p>
            <a:endParaRPr lang="en-US" altLang="zh-CN" sz="2400" b="1" dirty="0">
              <a:latin typeface="+mj-lt"/>
              <a:ea typeface="微软雅黑" panose="020B0503020204020204" pitchFamily="34" charset="-122"/>
            </a:endParaRPr>
          </a:p>
          <a:p>
            <a:r>
              <a:rPr lang="en-US" altLang="zh-CN" sz="2400" b="1" dirty="0">
                <a:latin typeface="+mj-lt"/>
                <a:ea typeface="微软雅黑" panose="020B0503020204020204" pitchFamily="34" charset="-122"/>
              </a:rPr>
              <a:t>QUIC Frame Packets are populated by frames, </a:t>
            </a:r>
            <a:r>
              <a:rPr lang="en-US" altLang="zh-CN" sz="2400" dirty="0">
                <a:latin typeface="+mj-lt"/>
                <a:ea typeface="微软雅黑" panose="020B0503020204020204" pitchFamily="34" charset="-122"/>
              </a:rPr>
              <a:t>which have a Frame Type byte, which itself has a type-dependent interpretation, followed by type-dependent frame header fields. </a:t>
            </a:r>
            <a:r>
              <a:rPr lang="en-US" altLang="zh-CN" sz="2400" b="1" dirty="0">
                <a:latin typeface="+mj-lt"/>
                <a:ea typeface="微软雅黑" panose="020B0503020204020204" pitchFamily="34" charset="-122"/>
              </a:rPr>
              <a:t>All frames are contained within single QUIC Packets and no frame can span across a QUIC Packet boundary.</a:t>
            </a:r>
          </a:p>
        </p:txBody>
      </p:sp>
    </p:spTree>
    <p:extLst>
      <p:ext uri="{BB962C8B-B14F-4D97-AF65-F5344CB8AC3E}">
        <p14:creationId xmlns:p14="http://schemas.microsoft.com/office/powerpoint/2010/main" val="1920379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sp>
        <p:nvSpPr>
          <p:cNvPr id="12" name="矩形 11"/>
          <p:cNvSpPr/>
          <p:nvPr/>
        </p:nvSpPr>
        <p:spPr>
          <a:xfrm>
            <a:off x="503949" y="1124089"/>
            <a:ext cx="11441723" cy="461665"/>
          </a:xfrm>
          <a:prstGeom prst="rect">
            <a:avLst/>
          </a:prstGeom>
        </p:spPr>
        <p:txBody>
          <a:bodyPr wrap="square">
            <a:spAutoFit/>
          </a:bodyPr>
          <a:lstStyle/>
          <a:p>
            <a:r>
              <a:rPr lang="en-US" altLang="zh-CN" sz="2400" b="1" dirty="0">
                <a:latin typeface="+mj-lt"/>
                <a:ea typeface="微软雅黑" panose="020B0503020204020204" pitchFamily="34" charset="-122"/>
              </a:rPr>
              <a:t>Cryptography - Diffie-Hellman </a:t>
            </a:r>
          </a:p>
        </p:txBody>
      </p:sp>
      <p:pic>
        <p:nvPicPr>
          <p:cNvPr id="5" name="图片 4">
            <a:extLst>
              <a:ext uri="{FF2B5EF4-FFF2-40B4-BE49-F238E27FC236}">
                <a16:creationId xmlns:a16="http://schemas.microsoft.com/office/drawing/2014/main" id="{0005BC8F-F7EF-4338-8D31-D517FC043889}"/>
              </a:ext>
            </a:extLst>
          </p:cNvPr>
          <p:cNvPicPr>
            <a:picLocks noChangeAspect="1"/>
          </p:cNvPicPr>
          <p:nvPr/>
        </p:nvPicPr>
        <p:blipFill>
          <a:blip r:embed="rId3"/>
          <a:stretch>
            <a:fillRect/>
          </a:stretch>
        </p:blipFill>
        <p:spPr>
          <a:xfrm>
            <a:off x="771205" y="1904594"/>
            <a:ext cx="4725580" cy="4403235"/>
          </a:xfrm>
          <a:prstGeom prst="rect">
            <a:avLst/>
          </a:prstGeom>
        </p:spPr>
      </p:pic>
      <p:pic>
        <p:nvPicPr>
          <p:cNvPr id="7" name="图片 6">
            <a:extLst>
              <a:ext uri="{FF2B5EF4-FFF2-40B4-BE49-F238E27FC236}">
                <a16:creationId xmlns:a16="http://schemas.microsoft.com/office/drawing/2014/main" id="{3EB9EB2B-510A-499A-A24C-5776E34404A4}"/>
              </a:ext>
            </a:extLst>
          </p:cNvPr>
          <p:cNvPicPr>
            <a:picLocks noChangeAspect="1"/>
          </p:cNvPicPr>
          <p:nvPr/>
        </p:nvPicPr>
        <p:blipFill>
          <a:blip r:embed="rId4"/>
          <a:stretch>
            <a:fillRect/>
          </a:stretch>
        </p:blipFill>
        <p:spPr>
          <a:xfrm>
            <a:off x="5717799" y="1705842"/>
            <a:ext cx="5503846" cy="4800737"/>
          </a:xfrm>
          <a:prstGeom prst="rect">
            <a:avLst/>
          </a:prstGeom>
        </p:spPr>
      </p:pic>
    </p:spTree>
    <p:extLst>
      <p:ext uri="{BB962C8B-B14F-4D97-AF65-F5344CB8AC3E}">
        <p14:creationId xmlns:p14="http://schemas.microsoft.com/office/powerpoint/2010/main" val="1397390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sp>
        <p:nvSpPr>
          <p:cNvPr id="12" name="矩形 11"/>
          <p:cNvSpPr/>
          <p:nvPr/>
        </p:nvSpPr>
        <p:spPr>
          <a:xfrm>
            <a:off x="503949" y="1124089"/>
            <a:ext cx="11441723" cy="461665"/>
          </a:xfrm>
          <a:prstGeom prst="rect">
            <a:avLst/>
          </a:prstGeom>
        </p:spPr>
        <p:txBody>
          <a:bodyPr wrap="square">
            <a:spAutoFit/>
          </a:bodyPr>
          <a:lstStyle/>
          <a:p>
            <a:r>
              <a:rPr lang="en-US" altLang="zh-CN" sz="2400" b="1" dirty="0">
                <a:latin typeface="+mj-lt"/>
                <a:ea typeface="微软雅黑" panose="020B0503020204020204" pitchFamily="34" charset="-122"/>
              </a:rPr>
              <a:t>Proof of Diffie-Hellman </a:t>
            </a:r>
          </a:p>
        </p:txBody>
      </p:sp>
      <p:pic>
        <p:nvPicPr>
          <p:cNvPr id="8" name="图片 7">
            <a:extLst>
              <a:ext uri="{FF2B5EF4-FFF2-40B4-BE49-F238E27FC236}">
                <a16:creationId xmlns:a16="http://schemas.microsoft.com/office/drawing/2014/main" id="{05C6D887-4480-4482-8249-8391367D95F7}"/>
              </a:ext>
            </a:extLst>
          </p:cNvPr>
          <p:cNvPicPr>
            <a:picLocks noChangeAspect="1"/>
          </p:cNvPicPr>
          <p:nvPr/>
        </p:nvPicPr>
        <p:blipFill>
          <a:blip r:embed="rId3"/>
          <a:stretch>
            <a:fillRect/>
          </a:stretch>
        </p:blipFill>
        <p:spPr>
          <a:xfrm>
            <a:off x="914758" y="2146412"/>
            <a:ext cx="10362483" cy="3907842"/>
          </a:xfrm>
          <a:prstGeom prst="rect">
            <a:avLst/>
          </a:prstGeom>
        </p:spPr>
      </p:pic>
      <p:pic>
        <p:nvPicPr>
          <p:cNvPr id="7" name="图片 6">
            <a:extLst>
              <a:ext uri="{FF2B5EF4-FFF2-40B4-BE49-F238E27FC236}">
                <a16:creationId xmlns:a16="http://schemas.microsoft.com/office/drawing/2014/main" id="{1EF588B0-2450-4F0F-9AD8-F80BC623EE29}"/>
              </a:ext>
            </a:extLst>
          </p:cNvPr>
          <p:cNvPicPr>
            <a:picLocks noChangeAspect="1"/>
          </p:cNvPicPr>
          <p:nvPr/>
        </p:nvPicPr>
        <p:blipFill>
          <a:blip r:embed="rId4"/>
          <a:stretch>
            <a:fillRect/>
          </a:stretch>
        </p:blipFill>
        <p:spPr>
          <a:xfrm>
            <a:off x="7505445" y="303056"/>
            <a:ext cx="4391133" cy="2959084"/>
          </a:xfrm>
          <a:prstGeom prst="rect">
            <a:avLst/>
          </a:prstGeom>
        </p:spPr>
      </p:pic>
    </p:spTree>
    <p:extLst>
      <p:ext uri="{BB962C8B-B14F-4D97-AF65-F5344CB8AC3E}">
        <p14:creationId xmlns:p14="http://schemas.microsoft.com/office/powerpoint/2010/main" val="1382982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095824" y="212033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pitchFamily="34" charset="-122"/>
                <a:ea typeface="微软雅黑" panose="020B0503020204020204" pitchFamily="34" charset="-122"/>
              </a:rPr>
              <a:t>1</a:t>
            </a:r>
            <a:endParaRPr lang="zh-CN" altLang="en-US" sz="4000" i="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142583" y="2120331"/>
            <a:ext cx="2089033" cy="369332"/>
          </a:xfrm>
          <a:prstGeom prst="rect">
            <a:avLst/>
          </a:prstGeom>
          <a:noFill/>
        </p:spPr>
        <p:txBody>
          <a:bodyPr wrap="none" rtlCol="0">
            <a:spAutoFit/>
          </a:bodyPr>
          <a:lstStyle/>
          <a:p>
            <a:r>
              <a:rPr lang="en-US" altLang="zh-CN" b="1" dirty="0">
                <a:ea typeface="+mj-ea"/>
              </a:rPr>
              <a:t>INTRODUCTION</a:t>
            </a:r>
            <a:endParaRPr lang="zh-CN" altLang="en-US" b="1" dirty="0">
              <a:ea typeface="+mj-ea"/>
            </a:endParaRPr>
          </a:p>
        </p:txBody>
      </p:sp>
      <p:sp>
        <p:nvSpPr>
          <p:cNvPr id="3" name="矩形 2"/>
          <p:cNvSpPr/>
          <p:nvPr/>
        </p:nvSpPr>
        <p:spPr>
          <a:xfrm>
            <a:off x="2142583" y="2489663"/>
            <a:ext cx="3953417" cy="338554"/>
          </a:xfrm>
          <a:prstGeom prst="rect">
            <a:avLst/>
          </a:prstGeom>
        </p:spPr>
        <p:txBody>
          <a:bodyPr wrap="square">
            <a:spAutoFit/>
          </a:bodyPr>
          <a:lstStyle/>
          <a:p>
            <a:r>
              <a:rPr lang="en-US" altLang="zh-CN" sz="1600" dirty="0">
                <a:latin typeface="+mj-lt"/>
                <a:ea typeface="+mj-ea"/>
              </a:rPr>
              <a:t>Introduction to QUIC</a:t>
            </a:r>
          </a:p>
        </p:txBody>
      </p:sp>
      <p:sp>
        <p:nvSpPr>
          <p:cNvPr id="22" name="标题 3"/>
          <p:cNvSpPr>
            <a:spLocks noGrp="1"/>
          </p:cNvSpPr>
          <p:nvPr>
            <p:ph type="title"/>
          </p:nvPr>
        </p:nvSpPr>
        <p:spPr>
          <a:xfrm>
            <a:off x="1095824" y="72000"/>
            <a:ext cx="10257975" cy="914400"/>
          </a:xfrm>
        </p:spPr>
        <p:txBody>
          <a:bodyPr/>
          <a:lstStyle/>
          <a:p>
            <a:r>
              <a:rPr lang="en-US" altLang="zh-CN" dirty="0"/>
              <a:t>Outline</a:t>
            </a:r>
            <a:endParaRPr lang="zh-CN" altLang="en-US" dirty="0"/>
          </a:p>
        </p:txBody>
      </p:sp>
      <p:sp>
        <p:nvSpPr>
          <p:cNvPr id="25" name="任意多边形 24"/>
          <p:cNvSpPr/>
          <p:nvPr/>
        </p:nvSpPr>
        <p:spPr>
          <a:xfrm>
            <a:off x="6096000" y="2115593"/>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pitchFamily="34" charset="-122"/>
                <a:ea typeface="微软雅黑" panose="020B0503020204020204" pitchFamily="34" charset="-122"/>
              </a:rPr>
              <a:t>2</a:t>
            </a:r>
            <a:endParaRPr lang="zh-CN" altLang="en-US" sz="4000" i="1"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7142759" y="2115593"/>
            <a:ext cx="1413592" cy="369332"/>
          </a:xfrm>
          <a:prstGeom prst="rect">
            <a:avLst/>
          </a:prstGeom>
          <a:noFill/>
        </p:spPr>
        <p:txBody>
          <a:bodyPr wrap="none" rtlCol="0">
            <a:spAutoFit/>
          </a:bodyPr>
          <a:lstStyle/>
          <a:p>
            <a:r>
              <a:rPr lang="en-US" altLang="zh-CN" b="1" dirty="0">
                <a:latin typeface="+mj-lt"/>
                <a:ea typeface="+mj-ea"/>
              </a:rPr>
              <a:t>WHY QUIC</a:t>
            </a:r>
            <a:endParaRPr lang="zh-CN" altLang="en-US" b="1" dirty="0">
              <a:latin typeface="+mj-lt"/>
              <a:ea typeface="+mj-ea"/>
            </a:endParaRPr>
          </a:p>
        </p:txBody>
      </p:sp>
      <p:sp>
        <p:nvSpPr>
          <p:cNvPr id="27" name="矩形 26"/>
          <p:cNvSpPr/>
          <p:nvPr/>
        </p:nvSpPr>
        <p:spPr>
          <a:xfrm>
            <a:off x="7142759" y="2484925"/>
            <a:ext cx="3953417" cy="584775"/>
          </a:xfrm>
          <a:prstGeom prst="rect">
            <a:avLst/>
          </a:prstGeom>
        </p:spPr>
        <p:txBody>
          <a:bodyPr wrap="square">
            <a:spAutoFit/>
          </a:bodyPr>
          <a:lstStyle/>
          <a:p>
            <a:r>
              <a:rPr lang="en-US" altLang="zh-CN" sz="1600" dirty="0">
                <a:latin typeface="+mj-lt"/>
                <a:ea typeface="+mj-ea"/>
              </a:rPr>
              <a:t>Why do we use QUIC. What problems can QUIC solve on existing networks?</a:t>
            </a:r>
          </a:p>
        </p:txBody>
      </p:sp>
      <p:sp>
        <p:nvSpPr>
          <p:cNvPr id="28" name="任意多边形 27"/>
          <p:cNvSpPr/>
          <p:nvPr/>
        </p:nvSpPr>
        <p:spPr>
          <a:xfrm>
            <a:off x="1095824" y="438840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pitchFamily="34" charset="-122"/>
                <a:ea typeface="微软雅黑" panose="020B0503020204020204" pitchFamily="34" charset="-122"/>
              </a:rPr>
              <a:t>3</a:t>
            </a:r>
            <a:endParaRPr lang="zh-CN" altLang="en-US" sz="4000" i="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2142583" y="4388401"/>
            <a:ext cx="3548792" cy="369332"/>
          </a:xfrm>
          <a:prstGeom prst="rect">
            <a:avLst/>
          </a:prstGeom>
          <a:noFill/>
        </p:spPr>
        <p:txBody>
          <a:bodyPr wrap="none" rtlCol="0">
            <a:spAutoFit/>
          </a:bodyPr>
          <a:lstStyle/>
          <a:p>
            <a:r>
              <a:rPr lang="en-US" altLang="zh-CN" b="1" dirty="0">
                <a:latin typeface="+mj-lt"/>
                <a:ea typeface="+mj-ea"/>
              </a:rPr>
              <a:t>DESIGN &amp; IMPLEMENTATION</a:t>
            </a:r>
            <a:endParaRPr lang="zh-CN" altLang="en-US" b="1" dirty="0">
              <a:latin typeface="+mj-lt"/>
              <a:ea typeface="+mj-ea"/>
            </a:endParaRPr>
          </a:p>
        </p:txBody>
      </p:sp>
      <p:sp>
        <p:nvSpPr>
          <p:cNvPr id="30" name="矩形 29"/>
          <p:cNvSpPr/>
          <p:nvPr/>
        </p:nvSpPr>
        <p:spPr>
          <a:xfrm>
            <a:off x="2142583" y="4757733"/>
            <a:ext cx="3953417" cy="584775"/>
          </a:xfrm>
          <a:prstGeom prst="rect">
            <a:avLst/>
          </a:prstGeom>
        </p:spPr>
        <p:txBody>
          <a:bodyPr wrap="square">
            <a:spAutoFit/>
          </a:bodyPr>
          <a:lstStyle/>
          <a:p>
            <a:r>
              <a:rPr lang="en-US" altLang="zh-CN" sz="1600" dirty="0">
                <a:latin typeface="+mj-lt"/>
                <a:ea typeface="+mj-ea"/>
              </a:rPr>
              <a:t>Detailed design principles and reasons for QUIC</a:t>
            </a:r>
          </a:p>
        </p:txBody>
      </p:sp>
      <p:sp>
        <p:nvSpPr>
          <p:cNvPr id="31" name="任意多边形 30"/>
          <p:cNvSpPr/>
          <p:nvPr/>
        </p:nvSpPr>
        <p:spPr>
          <a:xfrm>
            <a:off x="6096000" y="438840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pitchFamily="34" charset="-122"/>
                <a:ea typeface="微软雅黑" panose="020B0503020204020204" pitchFamily="34" charset="-122"/>
              </a:rPr>
              <a:t>4</a:t>
            </a:r>
            <a:endParaRPr lang="zh-CN" altLang="en-US" sz="4000" i="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7142759" y="4388401"/>
            <a:ext cx="3826689" cy="369332"/>
          </a:xfrm>
          <a:prstGeom prst="rect">
            <a:avLst/>
          </a:prstGeom>
          <a:noFill/>
        </p:spPr>
        <p:txBody>
          <a:bodyPr wrap="none" rtlCol="0">
            <a:spAutoFit/>
          </a:bodyPr>
          <a:lstStyle/>
          <a:p>
            <a:r>
              <a:rPr lang="en-US" altLang="zh-CN" b="1" dirty="0">
                <a:latin typeface="+mj-lt"/>
                <a:ea typeface="+mj-ea"/>
              </a:rPr>
              <a:t>EXPERIMENTS &amp; EXPERIENCES</a:t>
            </a:r>
            <a:endParaRPr lang="zh-CN" altLang="en-US" b="1" dirty="0">
              <a:latin typeface="+mj-lt"/>
              <a:ea typeface="+mj-ea"/>
            </a:endParaRPr>
          </a:p>
        </p:txBody>
      </p:sp>
      <p:sp>
        <p:nvSpPr>
          <p:cNvPr id="33" name="矩形 32"/>
          <p:cNvSpPr/>
          <p:nvPr/>
        </p:nvSpPr>
        <p:spPr>
          <a:xfrm>
            <a:off x="7142759" y="4757733"/>
            <a:ext cx="3953417" cy="584775"/>
          </a:xfrm>
          <a:prstGeom prst="rect">
            <a:avLst/>
          </a:prstGeom>
        </p:spPr>
        <p:txBody>
          <a:bodyPr wrap="square">
            <a:spAutoFit/>
          </a:bodyPr>
          <a:lstStyle/>
          <a:p>
            <a:r>
              <a:rPr lang="en-US" altLang="zh-CN" sz="1600" dirty="0">
                <a:latin typeface="+mj-lt"/>
                <a:ea typeface="+mj-ea"/>
              </a:rPr>
              <a:t>Experiments in the production environment to deploy QUIC and experiences</a:t>
            </a:r>
          </a:p>
        </p:txBody>
      </p:sp>
    </p:spTree>
    <p:extLst>
      <p:ext uri="{BB962C8B-B14F-4D97-AF65-F5344CB8AC3E}">
        <p14:creationId xmlns:p14="http://schemas.microsoft.com/office/powerpoint/2010/main" val="1871471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206754" y="1641107"/>
            <a:ext cx="6564227" cy="4194924"/>
          </a:xfrm>
          <a:prstGeom prst="rect">
            <a:avLst/>
          </a:prstGeom>
        </p:spPr>
      </p:pic>
      <p:pic>
        <p:nvPicPr>
          <p:cNvPr id="2" name="图片 1">
            <a:extLst>
              <a:ext uri="{FF2B5EF4-FFF2-40B4-BE49-F238E27FC236}">
                <a16:creationId xmlns:a16="http://schemas.microsoft.com/office/drawing/2014/main" id="{ACC950BD-66F6-4C25-A556-78C7F0836DBC}"/>
              </a:ext>
            </a:extLst>
          </p:cNvPr>
          <p:cNvPicPr>
            <a:picLocks noChangeAspect="1"/>
          </p:cNvPicPr>
          <p:nvPr/>
        </p:nvPicPr>
        <p:blipFill>
          <a:blip r:embed="rId4"/>
          <a:stretch>
            <a:fillRect/>
          </a:stretch>
        </p:blipFill>
        <p:spPr>
          <a:xfrm>
            <a:off x="6770981" y="1374324"/>
            <a:ext cx="5421019" cy="4728491"/>
          </a:xfrm>
          <a:prstGeom prst="rect">
            <a:avLst/>
          </a:prstGeom>
        </p:spPr>
      </p:pic>
    </p:spTree>
    <p:extLst>
      <p:ext uri="{BB962C8B-B14F-4D97-AF65-F5344CB8AC3E}">
        <p14:creationId xmlns:p14="http://schemas.microsoft.com/office/powerpoint/2010/main" val="115846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856252" y="3715713"/>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22786" y="1822887"/>
            <a:ext cx="6585108" cy="3785652"/>
          </a:xfrm>
          <a:prstGeom prst="rect">
            <a:avLst/>
          </a:prstGeom>
        </p:spPr>
        <p:txBody>
          <a:bodyPr wrap="square">
            <a:spAutoFit/>
          </a:bodyPr>
          <a:lstStyle/>
          <a:p>
            <a:r>
              <a:rPr lang="en-US" altLang="zh-CN" sz="2000" dirty="0">
                <a:latin typeface="+mj-lt"/>
                <a:ea typeface="微软雅黑" panose="020B0503020204020204" pitchFamily="34" charset="-122"/>
              </a:rPr>
              <a:t>With the exception of </a:t>
            </a:r>
            <a:r>
              <a:rPr lang="en-US" altLang="zh-CN" sz="2000" b="1" dirty="0">
                <a:latin typeface="+mj-lt"/>
                <a:ea typeface="微软雅黑" panose="020B0503020204020204" pitchFamily="34" charset="-122"/>
              </a:rPr>
              <a:t>a few early handshake packets and reset packets</a:t>
            </a:r>
            <a:r>
              <a:rPr lang="en-US" altLang="zh-CN" sz="2000" dirty="0">
                <a:latin typeface="+mj-lt"/>
                <a:ea typeface="微软雅黑" panose="020B0503020204020204" pitchFamily="34" charset="-122"/>
              </a:rPr>
              <a:t>, QUIC packets are fully authenticated and mostly encrypted.</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Upon sending an SHLO message, the server immediately switches to sending packets encrypted with the forward-secure keys. Upon receiving the SHLO message, the client switches to sending packets encrypted with </a:t>
            </a:r>
            <a:r>
              <a:rPr lang="en-US" altLang="zh-CN" sz="2000" b="1" dirty="0">
                <a:latin typeface="+mj-lt"/>
                <a:ea typeface="微软雅黑" panose="020B0503020204020204" pitchFamily="34" charset="-122"/>
              </a:rPr>
              <a:t>the forward-secure keys</a:t>
            </a:r>
            <a:r>
              <a:rPr lang="en-US" altLang="zh-CN" sz="2000" dirty="0">
                <a:latin typeface="+mj-lt"/>
                <a:ea typeface="微软雅黑" panose="020B0503020204020204" pitchFamily="34" charset="-122"/>
              </a:rPr>
              <a:t>.</a:t>
            </a:r>
          </a:p>
          <a:p>
            <a:endParaRPr lang="en-US" altLang="zh-CN" sz="2000" dirty="0">
              <a:latin typeface="+mj-lt"/>
              <a:ea typeface="微软雅黑" panose="020B0503020204020204" pitchFamily="34" charset="-122"/>
            </a:endParaRPr>
          </a:p>
          <a:p>
            <a:r>
              <a:rPr lang="en-US" altLang="zh-CN" sz="2000" dirty="0">
                <a:ea typeface="微软雅黑" panose="020B0503020204020204" pitchFamily="34" charset="-122"/>
              </a:rPr>
              <a:t>Any information sent in unencrypted handshake packets, such as in the Version Negotiation packet, </a:t>
            </a:r>
            <a:r>
              <a:rPr lang="en-US" altLang="zh-CN" sz="2000" b="1" dirty="0">
                <a:ea typeface="微软雅黑" panose="020B0503020204020204" pitchFamily="34" charset="-122"/>
              </a:rPr>
              <a:t>is included in the derivation of the final connection keys.</a:t>
            </a:r>
          </a:p>
        </p:txBody>
      </p:sp>
      <p:pic>
        <p:nvPicPr>
          <p:cNvPr id="6" name="图片 5">
            <a:extLst>
              <a:ext uri="{FF2B5EF4-FFF2-40B4-BE49-F238E27FC236}">
                <a16:creationId xmlns:a16="http://schemas.microsoft.com/office/drawing/2014/main" id="{44F355AC-F50F-4FAD-A314-4A204788C6FE}"/>
              </a:ext>
            </a:extLst>
          </p:cNvPr>
          <p:cNvPicPr>
            <a:picLocks noChangeAspect="1"/>
          </p:cNvPicPr>
          <p:nvPr/>
        </p:nvPicPr>
        <p:blipFill rotWithShape="1">
          <a:blip r:embed="rId4">
            <a:extLst>
              <a:ext uri="{28A0092B-C50C-407E-A947-70E740481C1C}">
                <a14:useLocalDpi xmlns:a14="http://schemas.microsoft.com/office/drawing/2010/main" val="0"/>
              </a:ext>
            </a:extLst>
          </a:blip>
          <a:srcRect l="3409" r="4372"/>
          <a:stretch/>
        </p:blipFill>
        <p:spPr>
          <a:xfrm>
            <a:off x="7856252" y="559250"/>
            <a:ext cx="4231954" cy="2869750"/>
          </a:xfrm>
          <a:prstGeom prst="rect">
            <a:avLst/>
          </a:prstGeom>
        </p:spPr>
      </p:pic>
    </p:spTree>
    <p:extLst>
      <p:ext uri="{BB962C8B-B14F-4D97-AF65-F5344CB8AC3E}">
        <p14:creationId xmlns:p14="http://schemas.microsoft.com/office/powerpoint/2010/main" val="2373247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856252" y="3715713"/>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22786" y="1915220"/>
            <a:ext cx="6585108" cy="3600986"/>
          </a:xfrm>
          <a:prstGeom prst="rect">
            <a:avLst/>
          </a:prstGeom>
        </p:spPr>
        <p:txBody>
          <a:bodyPr wrap="square">
            <a:spAutoFit/>
          </a:bodyPr>
          <a:lstStyle/>
          <a:p>
            <a:r>
              <a:rPr lang="en-US" altLang="zh-CN" sz="2400" b="1" dirty="0">
                <a:ea typeface="微软雅黑" panose="020B0503020204020204" pitchFamily="34" charset="-122"/>
              </a:rPr>
              <a:t>Forward Secrecy</a:t>
            </a:r>
          </a:p>
          <a:p>
            <a:endParaRPr lang="en-US" altLang="zh-CN" sz="2400" b="1" dirty="0">
              <a:ea typeface="微软雅黑" panose="020B0503020204020204" pitchFamily="34" charset="-122"/>
            </a:endParaRPr>
          </a:p>
          <a:p>
            <a:r>
              <a:rPr lang="en-US" altLang="zh-CN" sz="2000" dirty="0"/>
              <a:t>In cryptography, </a:t>
            </a:r>
            <a:r>
              <a:rPr lang="en-US" altLang="zh-CN" sz="2000" b="1" dirty="0"/>
              <a:t>forward secrecy</a:t>
            </a:r>
            <a:r>
              <a:rPr lang="en-US" altLang="zh-CN" sz="2000" dirty="0"/>
              <a:t> (</a:t>
            </a:r>
            <a:r>
              <a:rPr lang="en-US" altLang="zh-CN" sz="2000" b="1" dirty="0"/>
              <a:t>FS</a:t>
            </a:r>
            <a:r>
              <a:rPr lang="en-US" altLang="zh-CN" sz="2000" dirty="0"/>
              <a:t>), also known as </a:t>
            </a:r>
            <a:r>
              <a:rPr lang="en-US" altLang="zh-CN" sz="2000" b="1" dirty="0"/>
              <a:t>perfect forward secrecy</a:t>
            </a:r>
            <a:r>
              <a:rPr lang="en-US" altLang="zh-CN" sz="2000" dirty="0"/>
              <a:t> (</a:t>
            </a:r>
            <a:r>
              <a:rPr lang="en-US" altLang="zh-CN" sz="2000" b="1" dirty="0"/>
              <a:t>PFS</a:t>
            </a:r>
            <a:r>
              <a:rPr lang="en-US" altLang="zh-CN" sz="2000" dirty="0"/>
              <a:t>), is a feature of specific key agreement protocols that gives assurances that session keys will not be compromised even if the private key of the server is compromised.</a:t>
            </a:r>
          </a:p>
          <a:p>
            <a:r>
              <a:rPr lang="en-US" altLang="zh-CN" sz="2000" dirty="0"/>
              <a:t>Forward secrecy protects past sessions </a:t>
            </a:r>
            <a:r>
              <a:rPr lang="en-US" altLang="zh-CN" sz="2000" b="1" dirty="0"/>
              <a:t>against future compromises of secret keys.</a:t>
            </a:r>
            <a:endParaRPr lang="en-US" altLang="zh-CN" sz="2400" b="1" dirty="0">
              <a:ea typeface="微软雅黑" panose="020B0503020204020204" pitchFamily="34" charset="-122"/>
            </a:endParaRPr>
          </a:p>
          <a:p>
            <a:endParaRPr lang="en-US" altLang="zh-CN" sz="2000" b="1" dirty="0">
              <a:latin typeface="+mj-lt"/>
              <a:ea typeface="微软雅黑" panose="020B0503020204020204" pitchFamily="34" charset="-122"/>
            </a:endParaRPr>
          </a:p>
          <a:p>
            <a:endParaRPr lang="en-US" altLang="zh-CN" sz="2000" b="1" dirty="0">
              <a:latin typeface="+mj-lt"/>
              <a:ea typeface="微软雅黑" panose="020B0503020204020204" pitchFamily="34" charset="-122"/>
            </a:endParaRPr>
          </a:p>
        </p:txBody>
      </p:sp>
      <p:pic>
        <p:nvPicPr>
          <p:cNvPr id="6" name="图片 5">
            <a:extLst>
              <a:ext uri="{FF2B5EF4-FFF2-40B4-BE49-F238E27FC236}">
                <a16:creationId xmlns:a16="http://schemas.microsoft.com/office/drawing/2014/main" id="{44F355AC-F50F-4FAD-A314-4A204788C6FE}"/>
              </a:ext>
            </a:extLst>
          </p:cNvPr>
          <p:cNvPicPr>
            <a:picLocks noChangeAspect="1"/>
          </p:cNvPicPr>
          <p:nvPr/>
        </p:nvPicPr>
        <p:blipFill rotWithShape="1">
          <a:blip r:embed="rId4">
            <a:extLst>
              <a:ext uri="{28A0092B-C50C-407E-A947-70E740481C1C}">
                <a14:useLocalDpi xmlns:a14="http://schemas.microsoft.com/office/drawing/2010/main" val="0"/>
              </a:ext>
            </a:extLst>
          </a:blip>
          <a:srcRect l="3409" r="4372"/>
          <a:stretch/>
        </p:blipFill>
        <p:spPr>
          <a:xfrm>
            <a:off x="7856252" y="559250"/>
            <a:ext cx="4231954" cy="2869750"/>
          </a:xfrm>
          <a:prstGeom prst="rect">
            <a:avLst/>
          </a:prstGeom>
        </p:spPr>
      </p:pic>
    </p:spTree>
    <p:extLst>
      <p:ext uri="{BB962C8B-B14F-4D97-AF65-F5344CB8AC3E}">
        <p14:creationId xmlns:p14="http://schemas.microsoft.com/office/powerpoint/2010/main" val="3929736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728432" y="2465407"/>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52283" y="1761331"/>
            <a:ext cx="6585108" cy="4524315"/>
          </a:xfrm>
          <a:prstGeom prst="rect">
            <a:avLst/>
          </a:prstGeom>
        </p:spPr>
        <p:txBody>
          <a:bodyPr wrap="square">
            <a:spAutoFit/>
          </a:bodyPr>
          <a:lstStyle/>
          <a:p>
            <a:r>
              <a:rPr lang="en-US" altLang="zh-CN" sz="2400" b="1" dirty="0">
                <a:ea typeface="微软雅黑" panose="020B0503020204020204" pitchFamily="34" charset="-122"/>
              </a:rPr>
              <a:t>Forward Secrecy</a:t>
            </a:r>
          </a:p>
          <a:p>
            <a:endParaRPr lang="en-US" altLang="zh-CN" sz="2400" b="1" dirty="0">
              <a:ea typeface="微软雅黑" panose="020B0503020204020204" pitchFamily="34" charset="-122"/>
            </a:endParaRPr>
          </a:p>
          <a:p>
            <a:r>
              <a:rPr lang="en-US" altLang="zh-CN" sz="2000" dirty="0">
                <a:ea typeface="微软雅黑" panose="020B0503020204020204" pitchFamily="34" charset="-122"/>
              </a:rPr>
              <a:t>REJ: containing server’s long-term Diffie-Hellman public value</a:t>
            </a:r>
          </a:p>
          <a:p>
            <a:r>
              <a:rPr lang="en-US" altLang="zh-CN" sz="2000" dirty="0">
                <a:latin typeface="+mj-lt"/>
                <a:ea typeface="微软雅黑" panose="020B0503020204020204" pitchFamily="34" charset="-122"/>
              </a:rPr>
              <a:t>complete CHLO: containing the client’s ephemeral Diffie-Hellman public value.</a:t>
            </a:r>
          </a:p>
          <a:p>
            <a:r>
              <a:rPr lang="en-US" altLang="zh-CN" sz="2000" dirty="0">
                <a:latin typeface="+mj-lt"/>
                <a:ea typeface="微软雅黑" panose="020B0503020204020204" pitchFamily="34" charset="-122"/>
              </a:rPr>
              <a:t>SHLO: This message is encrypted using the initial keys, and contains the server’s ephemeral Diffie-Hellman public value.</a:t>
            </a:r>
          </a:p>
          <a:p>
            <a:endParaRPr lang="en-US" altLang="zh-CN" sz="2000" dirty="0">
              <a:latin typeface="+mj-lt"/>
              <a:ea typeface="微软雅黑" panose="020B0503020204020204" pitchFamily="34" charset="-122"/>
            </a:endParaRP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cryptography therefore provides two levels of secrecy</a:t>
            </a:r>
          </a:p>
          <a:p>
            <a:r>
              <a:rPr lang="en-US" altLang="zh-CN" sz="2000" b="1" dirty="0">
                <a:latin typeface="+mj-lt"/>
                <a:ea typeface="微软雅黑" panose="020B0503020204020204" pitchFamily="34" charset="-122"/>
              </a:rPr>
              <a:t>Initial client data is encrypted using initial keys.</a:t>
            </a:r>
          </a:p>
          <a:p>
            <a:r>
              <a:rPr lang="en-US" altLang="zh-CN" sz="2000" b="1" dirty="0">
                <a:latin typeface="+mj-lt"/>
                <a:ea typeface="微软雅黑" panose="020B0503020204020204" pitchFamily="34" charset="-122"/>
              </a:rPr>
              <a:t>Subsequent client data and all server data are encrypted using forward-secure keys.</a:t>
            </a:r>
          </a:p>
        </p:txBody>
      </p:sp>
    </p:spTree>
    <p:extLst>
      <p:ext uri="{BB962C8B-B14F-4D97-AF65-F5344CB8AC3E}">
        <p14:creationId xmlns:p14="http://schemas.microsoft.com/office/powerpoint/2010/main" val="575010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Loss Recovery</a:t>
            </a:r>
          </a:p>
        </p:txBody>
      </p:sp>
      <p:sp>
        <p:nvSpPr>
          <p:cNvPr id="12" name="矩形 11"/>
          <p:cNvSpPr/>
          <p:nvPr/>
        </p:nvSpPr>
        <p:spPr>
          <a:xfrm>
            <a:off x="967012" y="1113974"/>
            <a:ext cx="10257975" cy="1938992"/>
          </a:xfrm>
          <a:prstGeom prst="rect">
            <a:avLst/>
          </a:prstGeom>
        </p:spPr>
        <p:txBody>
          <a:bodyPr wrap="square">
            <a:spAutoFit/>
          </a:bodyPr>
          <a:lstStyle/>
          <a:p>
            <a:r>
              <a:rPr lang="en-US" altLang="zh-CN" sz="2000" dirty="0">
                <a:latin typeface="+mj-lt"/>
                <a:ea typeface="微软雅黑" panose="020B0503020204020204" pitchFamily="34" charset="-122"/>
              </a:rPr>
              <a:t>Each QUIC packet carries </a:t>
            </a:r>
            <a:r>
              <a:rPr lang="en-US" altLang="zh-CN" sz="2000" b="1" dirty="0">
                <a:latin typeface="+mj-lt"/>
                <a:ea typeface="微软雅黑" panose="020B0503020204020204" pitchFamily="34" charset="-122"/>
              </a:rPr>
              <a:t>a new packet number</a:t>
            </a:r>
            <a:r>
              <a:rPr lang="en-US" altLang="zh-CN" sz="2000" dirty="0">
                <a:latin typeface="+mj-lt"/>
                <a:ea typeface="微软雅黑" panose="020B0503020204020204" pitchFamily="34" charset="-122"/>
              </a:rPr>
              <a:t>, </a:t>
            </a:r>
            <a:r>
              <a:rPr lang="en-US" altLang="zh-CN" sz="2000" b="1" dirty="0">
                <a:latin typeface="+mj-lt"/>
                <a:ea typeface="微软雅黑" panose="020B0503020204020204" pitchFamily="34" charset="-122"/>
              </a:rPr>
              <a:t>including</a:t>
            </a:r>
            <a:r>
              <a:rPr lang="en-US" altLang="zh-CN" sz="2000" dirty="0">
                <a:latin typeface="+mj-lt"/>
                <a:ea typeface="微软雅黑" panose="020B0503020204020204" pitchFamily="34" charset="-122"/>
              </a:rPr>
              <a:t> those carrying retransmitted data.</a:t>
            </a:r>
          </a:p>
          <a:p>
            <a:r>
              <a:rPr lang="en-US" altLang="zh-CN" sz="2000" dirty="0">
                <a:latin typeface="+mj-lt"/>
                <a:ea typeface="微软雅黑" panose="020B0503020204020204" pitchFamily="34" charset="-122"/>
              </a:rPr>
              <a:t>This design obviates the need for a separate mechanism to </a:t>
            </a:r>
            <a:r>
              <a:rPr lang="en-US" altLang="zh-CN" sz="2000" b="1" dirty="0">
                <a:latin typeface="+mj-lt"/>
                <a:ea typeface="微软雅黑" panose="020B0503020204020204" pitchFamily="34" charset="-122"/>
              </a:rPr>
              <a:t>distinguish the ACK of a retransmission from that of an original transmission</a:t>
            </a:r>
            <a:r>
              <a:rPr lang="en-US" altLang="zh-CN" sz="2000" dirty="0">
                <a:latin typeface="+mj-lt"/>
                <a:ea typeface="微软雅黑" panose="020B0503020204020204" pitchFamily="34" charset="-122"/>
              </a:rPr>
              <a:t>, thus avoiding TCP’s retransmission ambiguity problem. Stream offsets in stream frames are used for delivery ordering, separating the two functions that TCP conflates. The packet number represents an explicit time-ordering, which enables simpler and more accurate loss detection than in TCP.</a:t>
            </a:r>
          </a:p>
        </p:txBody>
      </p:sp>
      <p:sp>
        <p:nvSpPr>
          <p:cNvPr id="7" name="文本框 6">
            <a:extLst>
              <a:ext uri="{FF2B5EF4-FFF2-40B4-BE49-F238E27FC236}">
                <a16:creationId xmlns:a16="http://schemas.microsoft.com/office/drawing/2014/main" id="{2D7B295A-C832-4BE9-B612-ADD4F254B6C4}"/>
              </a:ext>
            </a:extLst>
          </p:cNvPr>
          <p:cNvSpPr txBox="1"/>
          <p:nvPr/>
        </p:nvSpPr>
        <p:spPr>
          <a:xfrm>
            <a:off x="967012" y="3377448"/>
            <a:ext cx="3614820" cy="2635885"/>
          </a:xfrm>
          <a:prstGeom prst="rect">
            <a:avLst/>
          </a:prstGeom>
          <a:noFill/>
        </p:spPr>
        <p:txBody>
          <a:bodyPr wrap="square" rtlCol="0">
            <a:spAutoFit/>
          </a:bodyPr>
          <a:lstStyle/>
          <a:p>
            <a:r>
              <a:rPr lang="en-US" altLang="zh-CN" sz="2000" b="1" dirty="0"/>
              <a:t>RTT Sampling Ambiguity</a:t>
            </a:r>
          </a:p>
          <a:p>
            <a:endParaRPr lang="en-US" altLang="zh-CN" sz="2000" dirty="0"/>
          </a:p>
          <a:p>
            <a:r>
              <a:rPr lang="en-US" altLang="zh-CN" sz="2000" dirty="0"/>
              <a:t>A timeout occurs before an ACK is received, and PKT1 is retransmitted. The ACK for the first PKT1 arrives a bit later and the source measures a wrong value for the RTT.</a:t>
            </a:r>
            <a:endParaRPr lang="zh-CN" altLang="en-US" sz="2000" dirty="0"/>
          </a:p>
        </p:txBody>
      </p:sp>
      <p:pic>
        <p:nvPicPr>
          <p:cNvPr id="9" name="图片 8">
            <a:extLst>
              <a:ext uri="{FF2B5EF4-FFF2-40B4-BE49-F238E27FC236}">
                <a16:creationId xmlns:a16="http://schemas.microsoft.com/office/drawing/2014/main" id="{F2A72EBF-D600-4483-BA08-5F1219A1F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177" y="3180540"/>
            <a:ext cx="7514842" cy="2857961"/>
          </a:xfrm>
          <a:prstGeom prst="rect">
            <a:avLst/>
          </a:prstGeom>
        </p:spPr>
      </p:pic>
      <p:sp>
        <p:nvSpPr>
          <p:cNvPr id="10" name="文本框 9">
            <a:extLst>
              <a:ext uri="{FF2B5EF4-FFF2-40B4-BE49-F238E27FC236}">
                <a16:creationId xmlns:a16="http://schemas.microsoft.com/office/drawing/2014/main" id="{56597222-7163-42B3-8BBE-022B3F5C3E76}"/>
              </a:ext>
            </a:extLst>
          </p:cNvPr>
          <p:cNvSpPr txBox="1"/>
          <p:nvPr/>
        </p:nvSpPr>
        <p:spPr>
          <a:xfrm>
            <a:off x="95132" y="6190273"/>
            <a:ext cx="6875940" cy="523220"/>
          </a:xfrm>
          <a:prstGeom prst="rect">
            <a:avLst/>
          </a:prstGeom>
          <a:noFill/>
        </p:spPr>
        <p:txBody>
          <a:bodyPr wrap="square" rtlCol="0">
            <a:spAutoFit/>
          </a:bodyPr>
          <a:lstStyle/>
          <a:p>
            <a:r>
              <a:rPr lang="en-US" altLang="zh-CN" sz="1400" dirty="0"/>
              <a:t>TCP RTT Estimation, Fast Retransmit, Fast Recovery, Rupesh R. Mehta</a:t>
            </a:r>
          </a:p>
          <a:p>
            <a:r>
              <a:rPr lang="en-US" altLang="zh-CN" sz="1400" dirty="0">
                <a:hlinkClick r:id="rId4"/>
              </a:rPr>
              <a:t>https://www.cse.iitb.ac.in/~br/webpage/courses/cs625-fall2003/lec-notes/lec-notes11-1.html</a:t>
            </a:r>
            <a:endParaRPr lang="zh-CN" altLang="en-US" sz="1400" dirty="0"/>
          </a:p>
        </p:txBody>
      </p:sp>
      <p:sp>
        <p:nvSpPr>
          <p:cNvPr id="11" name="文本框 10">
            <a:extLst>
              <a:ext uri="{FF2B5EF4-FFF2-40B4-BE49-F238E27FC236}">
                <a16:creationId xmlns:a16="http://schemas.microsoft.com/office/drawing/2014/main" id="{457F5EC7-2EEF-4BAC-B8B2-B32685FD1E0F}"/>
              </a:ext>
            </a:extLst>
          </p:cNvPr>
          <p:cNvSpPr txBox="1"/>
          <p:nvPr/>
        </p:nvSpPr>
        <p:spPr>
          <a:xfrm>
            <a:off x="7656870" y="6190273"/>
            <a:ext cx="4535130" cy="523220"/>
          </a:xfrm>
          <a:prstGeom prst="rect">
            <a:avLst/>
          </a:prstGeom>
          <a:noFill/>
        </p:spPr>
        <p:txBody>
          <a:bodyPr wrap="square" rtlCol="0">
            <a:spAutoFit/>
          </a:bodyPr>
          <a:lstStyle/>
          <a:p>
            <a:r>
              <a:rPr lang="en-US" altLang="zh-CN" sz="1400" dirty="0"/>
              <a:t>Calculating TCP RTO...</a:t>
            </a:r>
          </a:p>
          <a:p>
            <a:r>
              <a:rPr lang="en-US" altLang="zh-CN" sz="1400" dirty="0">
                <a:hlinkClick r:id="rId5"/>
              </a:rPr>
              <a:t>http://sgros.blogspot.com/2012/02/calculating-tcp-rto.html</a:t>
            </a:r>
            <a:r>
              <a:rPr lang="en-US" altLang="zh-CN" sz="1400" dirty="0"/>
              <a:t> </a:t>
            </a:r>
            <a:endParaRPr lang="zh-CN" altLang="en-US" sz="1400" dirty="0"/>
          </a:p>
        </p:txBody>
      </p:sp>
    </p:spTree>
    <p:extLst>
      <p:ext uri="{BB962C8B-B14F-4D97-AF65-F5344CB8AC3E}">
        <p14:creationId xmlns:p14="http://schemas.microsoft.com/office/powerpoint/2010/main" val="3000322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Loss Recovery</a:t>
            </a:r>
          </a:p>
        </p:txBody>
      </p:sp>
      <p:sp>
        <p:nvSpPr>
          <p:cNvPr id="12" name="矩形 11"/>
          <p:cNvSpPr/>
          <p:nvPr/>
        </p:nvSpPr>
        <p:spPr>
          <a:xfrm>
            <a:off x="967012" y="1536174"/>
            <a:ext cx="10257975" cy="4093428"/>
          </a:xfrm>
          <a:prstGeom prst="rect">
            <a:avLst/>
          </a:prstGeom>
        </p:spPr>
        <p:txBody>
          <a:bodyPr wrap="square">
            <a:spAutoFit/>
          </a:bodyPr>
          <a:lstStyle/>
          <a:p>
            <a:r>
              <a:rPr lang="en-US" altLang="zh-CN" sz="2000" dirty="0">
                <a:latin typeface="+mj-lt"/>
                <a:ea typeface="微软雅黑" panose="020B0503020204020204" pitchFamily="34" charset="-122"/>
              </a:rPr>
              <a:t>Stream offsets in stream frames are used for </a:t>
            </a:r>
            <a:r>
              <a:rPr lang="en-US" altLang="zh-CN" sz="2000" b="1" dirty="0">
                <a:latin typeface="+mj-lt"/>
                <a:ea typeface="微软雅黑" panose="020B0503020204020204" pitchFamily="34" charset="-122"/>
              </a:rPr>
              <a:t>delivery ordering</a:t>
            </a:r>
            <a:r>
              <a:rPr lang="en-US" altLang="zh-CN" sz="2000" dirty="0">
                <a:latin typeface="+mj-lt"/>
                <a:ea typeface="微软雅黑" panose="020B0503020204020204" pitchFamily="34" charset="-122"/>
              </a:rPr>
              <a:t>, separating the two functions that TCP conflates. The packet number represents an </a:t>
            </a:r>
            <a:r>
              <a:rPr lang="en-US" altLang="zh-CN" sz="2000" b="1" dirty="0">
                <a:latin typeface="+mj-lt"/>
                <a:ea typeface="微软雅黑" panose="020B0503020204020204" pitchFamily="34" charset="-122"/>
              </a:rPr>
              <a:t>explicit time-ordering</a:t>
            </a:r>
            <a:r>
              <a:rPr lang="en-US" altLang="zh-CN" sz="2000" dirty="0">
                <a:latin typeface="+mj-lt"/>
                <a:ea typeface="微软雅黑" panose="020B0503020204020204" pitchFamily="34" charset="-122"/>
              </a:rPr>
              <a:t>, which enables simpler and more accurate loss detection than in TCP.</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acknowledgments support up to 256 ACK blocks, making QUIC more resilient to reordering and loss than TCP with SACK [46].</a:t>
            </a:r>
          </a:p>
          <a:p>
            <a:endParaRPr lang="en-US" altLang="zh-CN" sz="2000" dirty="0">
              <a:latin typeface="+mj-lt"/>
              <a:ea typeface="微软雅黑" panose="020B0503020204020204" pitchFamily="34" charset="-122"/>
            </a:endParaRPr>
          </a:p>
          <a:p>
            <a:endParaRPr lang="en-US" altLang="zh-CN" sz="2000" dirty="0">
              <a:latin typeface="+mj-lt"/>
              <a:ea typeface="微软雅黑" panose="020B0503020204020204" pitchFamily="34" charset="-122"/>
            </a:endParaRPr>
          </a:p>
          <a:p>
            <a:r>
              <a:rPr lang="en-US" altLang="zh-CN" sz="2000" b="1" dirty="0">
                <a:latin typeface="+mj-lt"/>
                <a:ea typeface="微软雅黑" panose="020B0503020204020204" pitchFamily="34" charset="-122"/>
              </a:rPr>
              <a:t>Advantages</a:t>
            </a:r>
          </a:p>
          <a:p>
            <a:r>
              <a:rPr lang="en-US" altLang="zh-CN" sz="2000" dirty="0">
                <a:ea typeface="微软雅黑" panose="020B0503020204020204" pitchFamily="34" charset="-122"/>
              </a:rPr>
              <a:t>Accurate RTT estimation can also aid delay-sensing congestion controllers such as BBR [10] and PCC [16].</a:t>
            </a:r>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These differences between QUIC and TCP allowed us to build simpler and more effective mechanisms for QUIC. </a:t>
            </a:r>
          </a:p>
        </p:txBody>
      </p:sp>
    </p:spTree>
    <p:extLst>
      <p:ext uri="{BB962C8B-B14F-4D97-AF65-F5344CB8AC3E}">
        <p14:creationId xmlns:p14="http://schemas.microsoft.com/office/powerpoint/2010/main" val="83259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Flow Control</a:t>
            </a:r>
          </a:p>
        </p:txBody>
      </p:sp>
      <p:sp>
        <p:nvSpPr>
          <p:cNvPr id="12" name="矩形 11"/>
          <p:cNvSpPr/>
          <p:nvPr/>
        </p:nvSpPr>
        <p:spPr>
          <a:xfrm>
            <a:off x="503949" y="2459504"/>
            <a:ext cx="11441723" cy="2554545"/>
          </a:xfrm>
          <a:prstGeom prst="rect">
            <a:avLst/>
          </a:prstGeom>
        </p:spPr>
        <p:txBody>
          <a:bodyPr wrap="square">
            <a:spAutoFit/>
          </a:bodyPr>
          <a:lstStyle/>
          <a:p>
            <a:r>
              <a:rPr lang="en-US" altLang="zh-CN" sz="2000" dirty="0">
                <a:latin typeface="+mj-lt"/>
                <a:ea typeface="微软雅黑" panose="020B0503020204020204" pitchFamily="34" charset="-122"/>
              </a:rPr>
              <a:t>Similar to HTTP/2 [8], QUIC employs </a:t>
            </a:r>
            <a:r>
              <a:rPr lang="en-US" altLang="zh-CN" sz="2000" b="1" dirty="0">
                <a:latin typeface="+mj-lt"/>
                <a:ea typeface="微软雅黑" panose="020B0503020204020204" pitchFamily="34" charset="-122"/>
              </a:rPr>
              <a:t>credit-based flow-control. </a:t>
            </a:r>
          </a:p>
          <a:p>
            <a:endParaRPr lang="en-US" altLang="zh-CN" sz="2000" b="1" dirty="0">
              <a:latin typeface="+mj-lt"/>
              <a:ea typeface="微软雅黑" panose="020B0503020204020204" pitchFamily="34" charset="-122"/>
            </a:endParaRPr>
          </a:p>
          <a:p>
            <a:r>
              <a:rPr lang="en-US" altLang="zh-CN" sz="2000" dirty="0">
                <a:latin typeface="+mj-lt"/>
                <a:ea typeface="微软雅黑" panose="020B0503020204020204" pitchFamily="34" charset="-122"/>
              </a:rPr>
              <a:t>A QUIC receiver advertises the absolute byte offset within each stream up to which the receiver is willing to receive data. </a:t>
            </a:r>
          </a:p>
          <a:p>
            <a:r>
              <a:rPr lang="en-US" altLang="zh-CN" sz="2000" dirty="0">
                <a:latin typeface="+mj-lt"/>
                <a:ea typeface="微软雅黑" panose="020B0503020204020204" pitchFamily="34" charset="-122"/>
              </a:rPr>
              <a:t>As data is sent, received, and delivered on a particular stream, the receiver periodically sends window update frames that increase the advertised offset limit for that stream, allowing the peer to send more data on that stream. Connection-level flow control works in the same way as stream-level flow control, but the bytes delivered and the highest received offset are </a:t>
            </a:r>
            <a:r>
              <a:rPr lang="en-US" altLang="zh-CN" sz="2000" b="1" dirty="0">
                <a:latin typeface="+mj-lt"/>
                <a:ea typeface="微软雅黑" panose="020B0503020204020204" pitchFamily="34" charset="-122"/>
              </a:rPr>
              <a:t>aggregated across all streams.</a:t>
            </a:r>
          </a:p>
        </p:txBody>
      </p:sp>
    </p:spTree>
    <p:extLst>
      <p:ext uri="{BB962C8B-B14F-4D97-AF65-F5344CB8AC3E}">
        <p14:creationId xmlns:p14="http://schemas.microsoft.com/office/powerpoint/2010/main" val="2679999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Congestion Control</a:t>
            </a:r>
          </a:p>
        </p:txBody>
      </p:sp>
      <p:sp>
        <p:nvSpPr>
          <p:cNvPr id="12" name="矩形 11"/>
          <p:cNvSpPr/>
          <p:nvPr/>
        </p:nvSpPr>
        <p:spPr>
          <a:xfrm>
            <a:off x="1095823" y="1756387"/>
            <a:ext cx="10257975" cy="707886"/>
          </a:xfrm>
          <a:prstGeom prst="rect">
            <a:avLst/>
          </a:prstGeom>
        </p:spPr>
        <p:txBody>
          <a:bodyPr wrap="square">
            <a:spAutoFit/>
          </a:bodyPr>
          <a:lstStyle/>
          <a:p>
            <a:r>
              <a:rPr lang="en-US" altLang="zh-CN" sz="2000" dirty="0">
                <a:latin typeface="+mj-lt"/>
                <a:ea typeface="微软雅黑" panose="020B0503020204020204" pitchFamily="34" charset="-122"/>
              </a:rPr>
              <a:t>The QUIC protocol does not rely on a specific congestion control algorithm and our implementation has a </a:t>
            </a:r>
            <a:r>
              <a:rPr lang="en-US" altLang="zh-CN" sz="2000" b="1" dirty="0">
                <a:latin typeface="+mj-lt"/>
                <a:ea typeface="微软雅黑" panose="020B0503020204020204" pitchFamily="34" charset="-122"/>
              </a:rPr>
              <a:t>pluggable interface </a:t>
            </a:r>
            <a:r>
              <a:rPr lang="en-US" altLang="zh-CN" sz="2000" dirty="0">
                <a:latin typeface="+mj-lt"/>
                <a:ea typeface="微软雅黑" panose="020B0503020204020204" pitchFamily="34" charset="-122"/>
              </a:rPr>
              <a:t>to allow experimentation.</a:t>
            </a:r>
          </a:p>
        </p:txBody>
      </p:sp>
      <p:sp>
        <p:nvSpPr>
          <p:cNvPr id="2" name="矩形 1">
            <a:extLst>
              <a:ext uri="{FF2B5EF4-FFF2-40B4-BE49-F238E27FC236}">
                <a16:creationId xmlns:a16="http://schemas.microsoft.com/office/drawing/2014/main" id="{843C543F-266A-4710-B879-09A38535CBCD}"/>
              </a:ext>
            </a:extLst>
          </p:cNvPr>
          <p:cNvSpPr/>
          <p:nvPr/>
        </p:nvSpPr>
        <p:spPr>
          <a:xfrm>
            <a:off x="1103882" y="4847590"/>
            <a:ext cx="2552302" cy="461665"/>
          </a:xfrm>
          <a:prstGeom prst="rect">
            <a:avLst/>
          </a:prstGeom>
        </p:spPr>
        <p:txBody>
          <a:bodyPr wrap="none">
            <a:spAutoFit/>
          </a:bodyPr>
          <a:lstStyle/>
          <a:p>
            <a:r>
              <a:rPr lang="en-US" altLang="zh-CN" sz="2400" b="1" dirty="0" err="1"/>
              <a:t>Pluginizing</a:t>
            </a:r>
            <a:r>
              <a:rPr lang="en-US" altLang="zh-CN" sz="2400" b="1" dirty="0"/>
              <a:t> QUIC</a:t>
            </a:r>
            <a:endParaRPr lang="en-US" altLang="zh-CN" sz="2400" b="1" dirty="0">
              <a:ea typeface="微软雅黑" panose="020B0503020204020204" pitchFamily="34" charset="-122"/>
            </a:endParaRPr>
          </a:p>
        </p:txBody>
      </p:sp>
      <p:pic>
        <p:nvPicPr>
          <p:cNvPr id="5" name="图片 4">
            <a:extLst>
              <a:ext uri="{FF2B5EF4-FFF2-40B4-BE49-F238E27FC236}">
                <a16:creationId xmlns:a16="http://schemas.microsoft.com/office/drawing/2014/main" id="{14642E03-367A-43B5-90EF-74C82B764B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8683" b="39295"/>
          <a:stretch/>
        </p:blipFill>
        <p:spPr>
          <a:xfrm>
            <a:off x="429313" y="5481377"/>
            <a:ext cx="3901440" cy="859208"/>
          </a:xfrm>
          <a:prstGeom prst="rect">
            <a:avLst/>
          </a:prstGeom>
        </p:spPr>
      </p:pic>
    </p:spTree>
    <p:extLst>
      <p:ext uri="{BB962C8B-B14F-4D97-AF65-F5344CB8AC3E}">
        <p14:creationId xmlns:p14="http://schemas.microsoft.com/office/powerpoint/2010/main" val="2774630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 fill="hold"/>
                                        <p:tgtEl>
                                          <p:spTgt spid="2"/>
                                        </p:tgtEl>
                                        <p:attrNameLst>
                                          <p:attrName>ppt_x</p:attrName>
                                        </p:attrNameLst>
                                      </p:cBhvr>
                                      <p:tavLst>
                                        <p:tav tm="0">
                                          <p:val>
                                            <p:strVal val="1+#ppt_w/2"/>
                                          </p:val>
                                        </p:tav>
                                        <p:tav tm="100000">
                                          <p:val>
                                            <p:strVal val="#ppt_x"/>
                                          </p:val>
                                        </p:tav>
                                      </p:tavLst>
                                    </p:anim>
                                    <p:anim calcmode="lin" valueType="num">
                                      <p:cBhvr additive="base">
                                        <p:cTn id="8" dur="2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 fill="hold"/>
                                        <p:tgtEl>
                                          <p:spTgt spid="5"/>
                                        </p:tgtEl>
                                        <p:attrNameLst>
                                          <p:attrName>ppt_x</p:attrName>
                                        </p:attrNameLst>
                                      </p:cBhvr>
                                      <p:tavLst>
                                        <p:tav tm="0">
                                          <p:val>
                                            <p:strVal val="1+#ppt_w/2"/>
                                          </p:val>
                                        </p:tav>
                                        <p:tav tm="100000">
                                          <p:val>
                                            <p:strVal val="#ppt_x"/>
                                          </p:val>
                                        </p:tav>
                                      </p:tavLst>
                                    </p:anim>
                                    <p:anim calcmode="lin" valueType="num">
                                      <p:cBhvr additive="base">
                                        <p:cTn id="14"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NAT Rebinding and Connection Migration</a:t>
            </a:r>
          </a:p>
        </p:txBody>
      </p:sp>
      <p:sp>
        <p:nvSpPr>
          <p:cNvPr id="12" name="矩形 11"/>
          <p:cNvSpPr/>
          <p:nvPr/>
        </p:nvSpPr>
        <p:spPr>
          <a:xfrm>
            <a:off x="967012" y="2167581"/>
            <a:ext cx="10257976" cy="2862322"/>
          </a:xfrm>
          <a:prstGeom prst="rect">
            <a:avLst/>
          </a:prstGeom>
        </p:spPr>
        <p:txBody>
          <a:bodyPr wrap="square">
            <a:spAutoFit/>
          </a:bodyPr>
          <a:lstStyle/>
          <a:p>
            <a:r>
              <a:rPr lang="en-US" altLang="zh-CN" sz="2000" dirty="0">
                <a:latin typeface="+mj-lt"/>
                <a:ea typeface="微软雅黑" panose="020B0503020204020204" pitchFamily="34" charset="-122"/>
              </a:rPr>
              <a:t>QUIC connections are identified by a </a:t>
            </a:r>
            <a:r>
              <a:rPr lang="en-US" altLang="zh-CN" sz="2000" b="1" dirty="0">
                <a:latin typeface="+mj-lt"/>
                <a:ea typeface="微软雅黑" panose="020B0503020204020204" pitchFamily="34" charset="-122"/>
              </a:rPr>
              <a:t>64-bit Connection ID</a:t>
            </a:r>
            <a:r>
              <a:rPr lang="en-US" altLang="zh-CN" sz="2000" dirty="0">
                <a:latin typeface="+mj-lt"/>
                <a:ea typeface="微软雅黑" panose="020B0503020204020204" pitchFamily="34" charset="-122"/>
              </a:rPr>
              <a:t>.</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Connection ID enables connections to survive changes to the client’s IP and port. Such changes can be caused by NAT timeout and rebinding (which tend to be more aggressive for UDP than for TCP [27]) or by the client changing network connectivity to a new IP address.</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While QUIC endpoints simply elide the problem of NAT rebinding by using the Connection ID to identify connections, client-initiated connection migration is a work in progress with limited deployment at </a:t>
            </a:r>
            <a:r>
              <a:rPr lang="en-US" altLang="zh-CN" sz="2000" strike="sngStrike" dirty="0">
                <a:latin typeface="+mj-lt"/>
                <a:ea typeface="微软雅黑" panose="020B0503020204020204" pitchFamily="34" charset="-122"/>
              </a:rPr>
              <a:t>this</a:t>
            </a:r>
            <a:r>
              <a:rPr lang="en-US" altLang="zh-CN" sz="2000" dirty="0">
                <a:latin typeface="+mj-lt"/>
                <a:ea typeface="微软雅黑" panose="020B0503020204020204" pitchFamily="34" charset="-122"/>
              </a:rPr>
              <a:t>(that) point.</a:t>
            </a:r>
          </a:p>
        </p:txBody>
      </p:sp>
    </p:spTree>
    <p:extLst>
      <p:ext uri="{BB962C8B-B14F-4D97-AF65-F5344CB8AC3E}">
        <p14:creationId xmlns:p14="http://schemas.microsoft.com/office/powerpoint/2010/main" val="2566047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Discovery for HTTPS</a:t>
            </a:r>
          </a:p>
        </p:txBody>
      </p:sp>
      <p:sp>
        <p:nvSpPr>
          <p:cNvPr id="12" name="矩形 11"/>
          <p:cNvSpPr/>
          <p:nvPr/>
        </p:nvSpPr>
        <p:spPr>
          <a:xfrm>
            <a:off x="967012" y="1156363"/>
            <a:ext cx="10257975" cy="3477875"/>
          </a:xfrm>
          <a:prstGeom prst="rect">
            <a:avLst/>
          </a:prstGeom>
        </p:spPr>
        <p:txBody>
          <a:bodyPr wrap="square">
            <a:spAutoFit/>
          </a:bodyPr>
          <a:lstStyle/>
          <a:p>
            <a:r>
              <a:rPr lang="en-US" altLang="zh-CN" sz="2000" dirty="0">
                <a:latin typeface="+mj-lt"/>
                <a:ea typeface="微软雅黑" panose="020B0503020204020204" pitchFamily="34" charset="-122"/>
              </a:rPr>
              <a:t>A client does not know a priori whether a given server speaks QUIC. When our client makes an HTTP request to an origin for the first time, it sends the request over TLS/TCP. Our servers </a:t>
            </a:r>
            <a:r>
              <a:rPr lang="en-US" altLang="zh-CN" sz="2000" b="1" dirty="0">
                <a:latin typeface="+mj-lt"/>
                <a:ea typeface="微软雅黑" panose="020B0503020204020204" pitchFamily="34" charset="-122"/>
              </a:rPr>
              <a:t>advertise QUIC support by including an "Alt-Svc" header in their HTTP responses</a:t>
            </a:r>
            <a:r>
              <a:rPr lang="en-US" altLang="zh-CN" sz="2000" dirty="0">
                <a:latin typeface="+mj-lt"/>
                <a:ea typeface="微软雅黑" panose="020B0503020204020204" pitchFamily="34" charset="-122"/>
              </a:rPr>
              <a:t> [48]. This header tells a client that connections to the origin may be attempted using QUIC. The client can now attempt to use QUIC in subsequent requests to the same origin.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On a subsequent HTTP request to the same origin, the client </a:t>
            </a:r>
            <a:r>
              <a:rPr lang="en-US" altLang="zh-CN" sz="2000" b="1" dirty="0">
                <a:latin typeface="+mj-lt"/>
                <a:ea typeface="微软雅黑" panose="020B0503020204020204" pitchFamily="34" charset="-122"/>
              </a:rPr>
              <a:t>races a QUIC and a TLS/TCP connection</a:t>
            </a:r>
            <a:r>
              <a:rPr lang="en-US" altLang="zh-CN" sz="2000" dirty="0">
                <a:latin typeface="+mj-lt"/>
                <a:ea typeface="微软雅黑" panose="020B0503020204020204" pitchFamily="34" charset="-122"/>
              </a:rPr>
              <a:t>, but prefers the QUIC connection by delaying connecting via TLS/TCP by up to 300 </a:t>
            </a:r>
            <a:r>
              <a:rPr lang="en-US" altLang="zh-CN" sz="2000" dirty="0" err="1">
                <a:latin typeface="+mj-lt"/>
                <a:ea typeface="微软雅黑" panose="020B0503020204020204" pitchFamily="34" charset="-122"/>
              </a:rPr>
              <a:t>ms.</a:t>
            </a:r>
            <a:r>
              <a:rPr lang="en-US" altLang="zh-CN" sz="2000" dirty="0">
                <a:latin typeface="+mj-lt"/>
                <a:ea typeface="微软雅黑" panose="020B0503020204020204" pitchFamily="34" charset="-122"/>
              </a:rPr>
              <a:t> Whichever protocol successfully establishes a connection first ends up getting used for that request. If QUIC is blocked on the path, or if the QUIC handshake packet is larger than the path’s MTU, then the QUIC handshake fails, and the client uses the fallback TLS/TCP connection.</a:t>
            </a:r>
          </a:p>
        </p:txBody>
      </p:sp>
      <p:sp>
        <p:nvSpPr>
          <p:cNvPr id="2" name="矩形 1">
            <a:extLst>
              <a:ext uri="{FF2B5EF4-FFF2-40B4-BE49-F238E27FC236}">
                <a16:creationId xmlns:a16="http://schemas.microsoft.com/office/drawing/2014/main" id="{C132693C-B862-4543-9122-DB03179E7142}"/>
              </a:ext>
            </a:extLst>
          </p:cNvPr>
          <p:cNvSpPr/>
          <p:nvPr/>
        </p:nvSpPr>
        <p:spPr>
          <a:xfrm>
            <a:off x="2126019" y="5416560"/>
            <a:ext cx="2163743" cy="570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Client</a:t>
            </a:r>
            <a:endParaRPr lang="zh-CN" altLang="en-US" dirty="0"/>
          </a:p>
        </p:txBody>
      </p:sp>
      <p:sp>
        <p:nvSpPr>
          <p:cNvPr id="5" name="矩形 4">
            <a:extLst>
              <a:ext uri="{FF2B5EF4-FFF2-40B4-BE49-F238E27FC236}">
                <a16:creationId xmlns:a16="http://schemas.microsoft.com/office/drawing/2014/main" id="{73B72EDD-0728-488B-9A95-5F1CFBE7C4B0}"/>
              </a:ext>
            </a:extLst>
          </p:cNvPr>
          <p:cNvSpPr/>
          <p:nvPr/>
        </p:nvSpPr>
        <p:spPr>
          <a:xfrm>
            <a:off x="6193865" y="5131482"/>
            <a:ext cx="3668357" cy="5701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Nginx(or other HTTP server)</a:t>
            </a:r>
          </a:p>
          <a:p>
            <a:pPr algn="ctr"/>
            <a:r>
              <a:rPr lang="en-US" altLang="zh-CN" dirty="0"/>
              <a:t>Listening TCP 443</a:t>
            </a:r>
            <a:endParaRPr lang="zh-CN" altLang="en-US" dirty="0"/>
          </a:p>
        </p:txBody>
      </p:sp>
      <p:sp>
        <p:nvSpPr>
          <p:cNvPr id="7" name="矩形 6">
            <a:extLst>
              <a:ext uri="{FF2B5EF4-FFF2-40B4-BE49-F238E27FC236}">
                <a16:creationId xmlns:a16="http://schemas.microsoft.com/office/drawing/2014/main" id="{E881E206-1BDD-4E99-B9EB-7E8CFD653784}"/>
              </a:ext>
            </a:extLst>
          </p:cNvPr>
          <p:cNvSpPr/>
          <p:nvPr/>
        </p:nvSpPr>
        <p:spPr>
          <a:xfrm>
            <a:off x="6193865" y="5707100"/>
            <a:ext cx="3668358" cy="5701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Caddy(or other server support QUIC)</a:t>
            </a:r>
          </a:p>
          <a:p>
            <a:pPr algn="ctr"/>
            <a:r>
              <a:rPr lang="en-US" altLang="zh-CN" dirty="0"/>
              <a:t>Listening UDP 443</a:t>
            </a:r>
            <a:endParaRPr lang="zh-CN" altLang="en-US" dirty="0"/>
          </a:p>
        </p:txBody>
      </p:sp>
      <p:cxnSp>
        <p:nvCxnSpPr>
          <p:cNvPr id="8" name="直接箭头连接符 7">
            <a:extLst>
              <a:ext uri="{FF2B5EF4-FFF2-40B4-BE49-F238E27FC236}">
                <a16:creationId xmlns:a16="http://schemas.microsoft.com/office/drawing/2014/main" id="{96578D55-FF2A-40A4-91C6-C24262167EAE}"/>
              </a:ext>
            </a:extLst>
          </p:cNvPr>
          <p:cNvCxnSpPr>
            <a:stCxn id="2" idx="3"/>
            <a:endCxn id="5" idx="1"/>
          </p:cNvCxnSpPr>
          <p:nvPr/>
        </p:nvCxnSpPr>
        <p:spPr>
          <a:xfrm flipV="1">
            <a:off x="4289762" y="5416560"/>
            <a:ext cx="1904103" cy="28507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A7BC640-CC0F-48FB-A38F-485AB06096A1}"/>
              </a:ext>
            </a:extLst>
          </p:cNvPr>
          <p:cNvCxnSpPr>
            <a:cxnSpLocks/>
            <a:stCxn id="2" idx="3"/>
            <a:endCxn id="7" idx="1"/>
          </p:cNvCxnSpPr>
          <p:nvPr/>
        </p:nvCxnSpPr>
        <p:spPr>
          <a:xfrm>
            <a:off x="4289762" y="5701638"/>
            <a:ext cx="1904103" cy="29054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02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en-US" altLang="zh-CN" sz="5600" dirty="0"/>
              <a:t>INTRODUCTION</a:t>
            </a:r>
            <a:endParaRPr lang="zh-CN" altLang="en-US" sz="5600"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68578F"/>
                </a:solidFill>
              </a:rPr>
              <a:t>1</a:t>
            </a:r>
            <a:endParaRPr lang="zh-CN" altLang="en-US" sz="60000" dirty="0">
              <a:solidFill>
                <a:srgbClr val="68578F"/>
              </a:solidFill>
            </a:endParaRPr>
          </a:p>
        </p:txBody>
      </p:sp>
    </p:spTree>
    <p:extLst>
      <p:ext uri="{BB962C8B-B14F-4D97-AF65-F5344CB8AC3E}">
        <p14:creationId xmlns:p14="http://schemas.microsoft.com/office/powerpoint/2010/main" val="388077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Open-Source Implementation</a:t>
            </a:r>
          </a:p>
        </p:txBody>
      </p:sp>
      <p:sp>
        <p:nvSpPr>
          <p:cNvPr id="12" name="矩形 11"/>
          <p:cNvSpPr/>
          <p:nvPr/>
        </p:nvSpPr>
        <p:spPr>
          <a:xfrm>
            <a:off x="967012" y="2090172"/>
            <a:ext cx="10257976" cy="2677656"/>
          </a:xfrm>
          <a:prstGeom prst="rect">
            <a:avLst/>
          </a:prstGeom>
        </p:spPr>
        <p:txBody>
          <a:bodyPr wrap="square">
            <a:spAutoFit/>
          </a:bodyPr>
          <a:lstStyle/>
          <a:p>
            <a:r>
              <a:rPr lang="en-US" altLang="zh-CN" sz="2400" dirty="0">
                <a:latin typeface="+mj-lt"/>
                <a:ea typeface="微软雅黑" panose="020B0503020204020204" pitchFamily="34" charset="-122"/>
              </a:rPr>
              <a:t>Our implementation of QUIC is available as part of the open-source Chromium project [1]. This implementation is shared code, used by Chrome and other clients such as YouTube, and also by Google servers albeit with additional Google-internal hooks and protections. The source code is in C++, and includes substantial unit and end-to-end testing. The implementation includes a test server and a test client which can be used for experimentation, but are not tuned for production-level performance.</a:t>
            </a:r>
          </a:p>
        </p:txBody>
      </p:sp>
    </p:spTree>
    <p:extLst>
      <p:ext uri="{BB962C8B-B14F-4D97-AF65-F5344CB8AC3E}">
        <p14:creationId xmlns:p14="http://schemas.microsoft.com/office/powerpoint/2010/main" val="231974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Autofit/>
          </a:bodyPr>
          <a:lstStyle/>
          <a:p>
            <a:pPr algn="r"/>
            <a:r>
              <a:rPr lang="en-US" altLang="zh-CN" sz="4800" dirty="0"/>
              <a:t>EXPERIMENTS &amp;</a:t>
            </a:r>
            <a:br>
              <a:rPr lang="en-US" altLang="zh-CN" sz="4800" dirty="0"/>
            </a:br>
            <a:r>
              <a:rPr lang="en-US" altLang="zh-CN" sz="4800" dirty="0"/>
              <a:t>EXPERIENCES</a:t>
            </a:r>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4</a:t>
            </a:r>
            <a:endParaRPr lang="zh-CN" altLang="en-US" sz="60000" dirty="0">
              <a:solidFill>
                <a:srgbClr val="68578F"/>
              </a:solidFill>
            </a:endParaRPr>
          </a:p>
        </p:txBody>
      </p:sp>
    </p:spTree>
    <p:extLst>
      <p:ext uri="{BB962C8B-B14F-4D97-AF65-F5344CB8AC3E}">
        <p14:creationId xmlns:p14="http://schemas.microsoft.com/office/powerpoint/2010/main" val="1617609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EXPERIMENTS &amp; EXPERIENCES</a:t>
            </a:r>
            <a:endParaRPr lang="en-US" altLang="zh-CN" dirty="0">
              <a:ea typeface="微软雅黑" panose="020B0503020204020204" pitchFamily="34" charset="-122"/>
            </a:endParaRPr>
          </a:p>
        </p:txBody>
      </p:sp>
      <p:sp>
        <p:nvSpPr>
          <p:cNvPr id="12" name="矩形 11"/>
          <p:cNvSpPr/>
          <p:nvPr/>
        </p:nvSpPr>
        <p:spPr>
          <a:xfrm>
            <a:off x="967012" y="1358652"/>
            <a:ext cx="10257976" cy="4893647"/>
          </a:xfrm>
          <a:prstGeom prst="rect">
            <a:avLst/>
          </a:prstGeom>
        </p:spPr>
        <p:txBody>
          <a:bodyPr wrap="square">
            <a:spAutoFit/>
          </a:bodyPr>
          <a:lstStyle/>
          <a:p>
            <a:r>
              <a:rPr lang="en-US" altLang="zh-CN" sz="2400" b="1" dirty="0">
                <a:latin typeface="+mj-lt"/>
                <a:ea typeface="微软雅黑" panose="020B0503020204020204" pitchFamily="34" charset="-122"/>
              </a:rPr>
              <a:t>Experiments</a:t>
            </a:r>
          </a:p>
          <a:p>
            <a:pPr marL="342900" indent="-342900">
              <a:buFontTx/>
              <a:buChar char="-"/>
            </a:pPr>
            <a:r>
              <a:rPr lang="en-US" altLang="zh-CN" sz="2400" dirty="0">
                <a:latin typeface="+mj-lt"/>
                <a:ea typeface="微软雅黑" panose="020B0503020204020204" pitchFamily="34" charset="-122"/>
              </a:rPr>
              <a:t>Experimentation Framework</a:t>
            </a:r>
          </a:p>
          <a:p>
            <a:pPr marL="342900" indent="-342900">
              <a:buFontTx/>
              <a:buChar char="-"/>
            </a:pPr>
            <a:r>
              <a:rPr lang="en-US" altLang="zh-CN" sz="2400" dirty="0">
                <a:latin typeface="+mj-lt"/>
                <a:ea typeface="微软雅黑" panose="020B0503020204020204" pitchFamily="34" charset="-122"/>
              </a:rPr>
              <a:t>QUIC Performance</a:t>
            </a:r>
          </a:p>
          <a:p>
            <a:pPr marL="342900" indent="-342900">
              <a:buFontTx/>
              <a:buChar char="-"/>
            </a:pPr>
            <a:r>
              <a:rPr lang="en-US" altLang="zh-CN" sz="2400" dirty="0">
                <a:latin typeface="+mj-lt"/>
                <a:ea typeface="微软雅黑" panose="020B0503020204020204" pitchFamily="34" charset="-122"/>
              </a:rPr>
              <a:t>Performance By Region</a:t>
            </a:r>
          </a:p>
          <a:p>
            <a:pPr marL="342900" indent="-342900">
              <a:buFontTx/>
              <a:buChar char="-"/>
            </a:pPr>
            <a:r>
              <a:rPr lang="en-US" altLang="zh-CN" sz="2400" dirty="0">
                <a:latin typeface="+mj-lt"/>
                <a:ea typeface="微软雅黑" panose="020B0503020204020204" pitchFamily="34" charset="-122"/>
              </a:rPr>
              <a:t>Server CPU Utilization</a:t>
            </a:r>
          </a:p>
          <a:p>
            <a:pPr marL="342900" indent="-342900">
              <a:buFontTx/>
              <a:buChar char="-"/>
            </a:pPr>
            <a:r>
              <a:rPr lang="en-US" altLang="zh-CN" sz="2400" dirty="0">
                <a:latin typeface="+mj-lt"/>
                <a:ea typeface="微软雅黑" panose="020B0503020204020204" pitchFamily="34" charset="-122"/>
              </a:rPr>
              <a:t>Performance Limitations</a:t>
            </a:r>
          </a:p>
          <a:p>
            <a:pPr marL="342900" indent="-342900">
              <a:buFontTx/>
              <a:buChar char="-"/>
            </a:pPr>
            <a:endParaRPr lang="en-US" altLang="zh-CN" sz="2400" dirty="0">
              <a:latin typeface="+mj-lt"/>
              <a:ea typeface="微软雅黑" panose="020B0503020204020204" pitchFamily="34" charset="-122"/>
            </a:endParaRPr>
          </a:p>
          <a:p>
            <a:r>
              <a:rPr lang="en-US" altLang="zh-CN" sz="2400" b="1" dirty="0">
                <a:latin typeface="+mj-lt"/>
                <a:ea typeface="微软雅黑" panose="020B0503020204020204" pitchFamily="34" charset="-122"/>
              </a:rPr>
              <a:t>Experiences</a:t>
            </a:r>
          </a:p>
          <a:p>
            <a:pPr marL="342900" indent="-342900">
              <a:buFontTx/>
              <a:buChar char="-"/>
            </a:pPr>
            <a:r>
              <a:rPr lang="en-US" altLang="zh-CN" sz="2400" dirty="0">
                <a:latin typeface="+mj-lt"/>
                <a:ea typeface="微软雅黑" panose="020B0503020204020204" pitchFamily="34" charset="-122"/>
              </a:rPr>
              <a:t>Packet Size Considerations</a:t>
            </a:r>
          </a:p>
          <a:p>
            <a:pPr marL="342900" indent="-342900">
              <a:buFontTx/>
              <a:buChar char="-"/>
            </a:pPr>
            <a:r>
              <a:rPr lang="en-US" altLang="zh-CN" sz="2400" dirty="0">
                <a:latin typeface="+mj-lt"/>
                <a:ea typeface="微软雅黑" panose="020B0503020204020204" pitchFamily="34" charset="-122"/>
              </a:rPr>
              <a:t>UDP Blockage and Throttling</a:t>
            </a:r>
          </a:p>
          <a:p>
            <a:pPr marL="342900" indent="-342900">
              <a:buFontTx/>
              <a:buChar char="-"/>
            </a:pPr>
            <a:r>
              <a:rPr lang="en-US" altLang="zh-CN" sz="2400" dirty="0">
                <a:ea typeface="微软雅黑" panose="020B0503020204020204" pitchFamily="34" charset="-122"/>
              </a:rPr>
              <a:t>Forward Error Correction</a:t>
            </a:r>
          </a:p>
          <a:p>
            <a:pPr marL="342900" indent="-342900">
              <a:buFontTx/>
              <a:buChar char="-"/>
            </a:pPr>
            <a:r>
              <a:rPr lang="en-US" altLang="zh-CN" sz="2400" dirty="0">
                <a:latin typeface="+mj-lt"/>
                <a:ea typeface="微软雅黑" panose="020B0503020204020204" pitchFamily="34" charset="-122"/>
              </a:rPr>
              <a:t>User-space Development</a:t>
            </a:r>
          </a:p>
          <a:p>
            <a:pPr marL="342900" indent="-342900">
              <a:buFontTx/>
              <a:buChar char="-"/>
            </a:pPr>
            <a:r>
              <a:rPr lang="en-US" altLang="zh-CN" sz="2400" dirty="0">
                <a:latin typeface="+mj-lt"/>
                <a:ea typeface="微软雅黑" panose="020B0503020204020204" pitchFamily="34" charset="-122"/>
              </a:rPr>
              <a:t>Experiences with Middleboxes</a:t>
            </a:r>
          </a:p>
        </p:txBody>
      </p:sp>
    </p:spTree>
    <p:extLst>
      <p:ext uri="{BB962C8B-B14F-4D97-AF65-F5344CB8AC3E}">
        <p14:creationId xmlns:p14="http://schemas.microsoft.com/office/powerpoint/2010/main" val="2807103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Experimentation Framework</a:t>
            </a:r>
          </a:p>
        </p:txBody>
      </p:sp>
      <p:sp>
        <p:nvSpPr>
          <p:cNvPr id="12" name="矩形 11"/>
          <p:cNvSpPr/>
          <p:nvPr/>
        </p:nvSpPr>
        <p:spPr>
          <a:xfrm>
            <a:off x="967012" y="1545200"/>
            <a:ext cx="10257976" cy="4893647"/>
          </a:xfrm>
          <a:prstGeom prst="rect">
            <a:avLst/>
          </a:prstGeom>
        </p:spPr>
        <p:txBody>
          <a:bodyPr wrap="square">
            <a:spAutoFit/>
          </a:bodyPr>
          <a:lstStyle/>
          <a:p>
            <a:r>
              <a:rPr lang="en-US" altLang="zh-CN" sz="2400" dirty="0">
                <a:latin typeface="+mj-lt"/>
                <a:ea typeface="微软雅黑" panose="020B0503020204020204" pitchFamily="34" charset="-122"/>
              </a:rPr>
              <a:t>Our development of the QUIC protocol relies heavily on continual Internet-scale experimentation to examine the value of various features and to tune parameters. In this section we describe the experimentation frameworks in Chrome and our server fleet, which allow us to experiment safely with QUIC. </a:t>
            </a:r>
          </a:p>
          <a:p>
            <a:r>
              <a:rPr lang="en-US" altLang="zh-CN" sz="2400" dirty="0">
                <a:latin typeface="+mj-lt"/>
                <a:ea typeface="微软雅黑" panose="020B0503020204020204" pitchFamily="34" charset="-122"/>
              </a:rPr>
              <a:t>We drove QUIC experimentation by </a:t>
            </a:r>
            <a:r>
              <a:rPr lang="en-US" altLang="zh-CN" sz="2400" b="1" dirty="0">
                <a:latin typeface="+mj-lt"/>
                <a:ea typeface="微软雅黑" panose="020B0503020204020204" pitchFamily="34" charset="-122"/>
              </a:rPr>
              <a:t>implementing it in Chrome</a:t>
            </a:r>
            <a:r>
              <a:rPr lang="en-US" altLang="zh-CN" sz="2400" dirty="0">
                <a:latin typeface="+mj-lt"/>
                <a:ea typeface="微软雅黑" panose="020B0503020204020204" pitchFamily="34" charset="-122"/>
              </a:rPr>
              <a:t>, which has a strong experimentation and analysis framework that allows new features to be A/B tested and evaluated before full launch. </a:t>
            </a:r>
            <a:r>
              <a:rPr lang="en-US" altLang="zh-CN" sz="2400" b="1" dirty="0">
                <a:latin typeface="+mj-lt"/>
                <a:ea typeface="微软雅黑" panose="020B0503020204020204" pitchFamily="34" charset="-122"/>
              </a:rPr>
              <a:t>Chrome’s experimentation framework pseudo-randomly assigns clients to experiments and exports a wide range of metrics, from HTTP error rates to transport handshake latency.</a:t>
            </a:r>
            <a:r>
              <a:rPr lang="en-US" altLang="zh-CN" sz="2400" dirty="0">
                <a:latin typeface="+mj-lt"/>
                <a:ea typeface="微软雅黑" panose="020B0503020204020204" pitchFamily="34" charset="-122"/>
              </a:rPr>
              <a:t> Clients that are opted into statistics gathering report their statistics along with a list of their assigned experiments, which subsequently enables us to slice metrics by experiment. This framework also allows us to rapidly disable any experiment, thus protecting users from problematic experiments.</a:t>
            </a:r>
          </a:p>
        </p:txBody>
      </p:sp>
    </p:spTree>
    <p:extLst>
      <p:ext uri="{BB962C8B-B14F-4D97-AF65-F5344CB8AC3E}">
        <p14:creationId xmlns:p14="http://schemas.microsoft.com/office/powerpoint/2010/main" val="355612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CBA193D-3CA1-423F-BD32-13A4536CE6C9}"/>
              </a:ext>
            </a:extLst>
          </p:cNvPr>
          <p:cNvPicPr>
            <a:picLocks noChangeAspect="1"/>
          </p:cNvPicPr>
          <p:nvPr/>
        </p:nvPicPr>
        <p:blipFill rotWithShape="1">
          <a:blip r:embed="rId3"/>
          <a:srcRect b="3914"/>
          <a:stretch/>
        </p:blipFill>
        <p:spPr>
          <a:xfrm>
            <a:off x="1865796" y="3617244"/>
            <a:ext cx="8460407" cy="3168756"/>
          </a:xfrm>
          <a:prstGeom prst="rect">
            <a:avLst/>
          </a:prstGeom>
        </p:spPr>
      </p:pic>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sp>
        <p:nvSpPr>
          <p:cNvPr id="12" name="矩形 11"/>
          <p:cNvSpPr/>
          <p:nvPr/>
        </p:nvSpPr>
        <p:spPr>
          <a:xfrm>
            <a:off x="967012" y="986400"/>
            <a:ext cx="10257976" cy="2677656"/>
          </a:xfrm>
          <a:prstGeom prst="rect">
            <a:avLst/>
          </a:prstGeom>
        </p:spPr>
        <p:txBody>
          <a:bodyPr wrap="square">
            <a:spAutoFit/>
          </a:bodyPr>
          <a:lstStyle/>
          <a:p>
            <a:r>
              <a:rPr lang="en-US" altLang="zh-CN" sz="2400" b="1" i="1" dirty="0">
                <a:latin typeface="+mj-lt"/>
                <a:ea typeface="微软雅黑" panose="020B0503020204020204" pitchFamily="34" charset="-122"/>
              </a:rPr>
              <a:t>Handshake Latency </a:t>
            </a:r>
            <a:r>
              <a:rPr lang="en-US" altLang="zh-CN" sz="2400" dirty="0">
                <a:latin typeface="+mj-lt"/>
                <a:ea typeface="微软雅黑" panose="020B0503020204020204" pitchFamily="34" charset="-122"/>
              </a:rPr>
              <a:t>is the amount of time taken to establish a secure transport connection. In TLS/TCP, this includes the time for </a:t>
            </a:r>
            <a:r>
              <a:rPr lang="en-US" altLang="zh-CN" sz="2400" b="1" dirty="0">
                <a:latin typeface="+mj-lt"/>
                <a:ea typeface="微软雅黑" panose="020B0503020204020204" pitchFamily="34" charset="-122"/>
              </a:rPr>
              <a:t>both the TCP and TLS handshakes to complete.</a:t>
            </a:r>
            <a:r>
              <a:rPr lang="en-US" altLang="zh-CN" sz="2400" dirty="0">
                <a:latin typeface="+mj-lt"/>
                <a:ea typeface="微软雅黑" panose="020B0503020204020204" pitchFamily="34" charset="-122"/>
              </a:rPr>
              <a:t> We measured handshake latency at the server as the time </a:t>
            </a:r>
            <a:r>
              <a:rPr lang="en-US" altLang="zh-CN" sz="2400" b="1" dirty="0">
                <a:latin typeface="+mj-lt"/>
                <a:ea typeface="微软雅黑" panose="020B0503020204020204" pitchFamily="34" charset="-122"/>
              </a:rPr>
              <a:t>from receiving the first TCP SYN or QUIC client hello packet </a:t>
            </a:r>
            <a:r>
              <a:rPr lang="en-US" altLang="zh-CN" sz="2400" dirty="0">
                <a:latin typeface="+mj-lt"/>
                <a:ea typeface="微软雅黑" panose="020B0503020204020204" pitchFamily="34" charset="-122"/>
              </a:rPr>
              <a:t>to </a:t>
            </a:r>
            <a:r>
              <a:rPr lang="en-US" altLang="zh-CN" sz="2400" b="1" dirty="0">
                <a:latin typeface="+mj-lt"/>
                <a:ea typeface="微软雅黑" panose="020B0503020204020204" pitchFamily="34" charset="-122"/>
              </a:rPr>
              <a:t>the point at which the handshake is considered complete</a:t>
            </a:r>
            <a:r>
              <a:rPr lang="en-US" altLang="zh-CN" sz="2400" dirty="0">
                <a:latin typeface="+mj-lt"/>
                <a:ea typeface="微软雅黑" panose="020B0503020204020204" pitchFamily="34" charset="-122"/>
              </a:rPr>
              <a:t>. </a:t>
            </a:r>
            <a:r>
              <a:rPr lang="en-US" altLang="zh-CN" sz="2400" u="sng" dirty="0">
                <a:latin typeface="+mj-lt"/>
                <a:ea typeface="微软雅黑" panose="020B0503020204020204" pitchFamily="34" charset="-122"/>
              </a:rPr>
              <a:t>In the case of a QUIC 0-RTT handshake, latency is measured as 0 </a:t>
            </a:r>
            <a:r>
              <a:rPr lang="en-US" altLang="zh-CN" sz="2400" u="sng" dirty="0" err="1">
                <a:latin typeface="+mj-lt"/>
                <a:ea typeface="微软雅黑" panose="020B0503020204020204" pitchFamily="34" charset="-122"/>
              </a:rPr>
              <a:t>ms.</a:t>
            </a:r>
            <a:r>
              <a:rPr lang="en-US" altLang="zh-CN" sz="2400" dirty="0">
                <a:latin typeface="+mj-lt"/>
                <a:ea typeface="微软雅黑" panose="020B0503020204020204" pitchFamily="34" charset="-122"/>
              </a:rPr>
              <a:t> Figure shows the impact of QUIC’s 0-RTT and 1-RTT handshakes on handshake latency.</a:t>
            </a:r>
          </a:p>
        </p:txBody>
      </p:sp>
    </p:spTree>
    <p:extLst>
      <p:ext uri="{BB962C8B-B14F-4D97-AF65-F5344CB8AC3E}">
        <p14:creationId xmlns:p14="http://schemas.microsoft.com/office/powerpoint/2010/main" val="204053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sp>
        <p:nvSpPr>
          <p:cNvPr id="5" name="矩形 4">
            <a:extLst>
              <a:ext uri="{FF2B5EF4-FFF2-40B4-BE49-F238E27FC236}">
                <a16:creationId xmlns:a16="http://schemas.microsoft.com/office/drawing/2014/main" id="{14FF223A-4CCC-4192-A8C4-AEE6EA2A9339}"/>
              </a:ext>
            </a:extLst>
          </p:cNvPr>
          <p:cNvSpPr/>
          <p:nvPr/>
        </p:nvSpPr>
        <p:spPr>
          <a:xfrm>
            <a:off x="967012" y="1268502"/>
            <a:ext cx="10257976" cy="5016758"/>
          </a:xfrm>
          <a:prstGeom prst="rect">
            <a:avLst/>
          </a:prstGeom>
        </p:spPr>
        <p:txBody>
          <a:bodyPr wrap="square">
            <a:spAutoFit/>
          </a:bodyPr>
          <a:lstStyle/>
          <a:p>
            <a:r>
              <a:rPr lang="en-US" altLang="zh-CN" sz="2000" b="1" i="1" dirty="0">
                <a:latin typeface="+mj-lt"/>
                <a:ea typeface="微软雅黑" panose="020B0503020204020204" pitchFamily="34" charset="-122"/>
              </a:rPr>
              <a:t>Search Latency </a:t>
            </a:r>
            <a:r>
              <a:rPr lang="en-US" altLang="zh-CN" sz="2000" dirty="0">
                <a:latin typeface="+mj-lt"/>
                <a:ea typeface="微软雅黑" panose="020B0503020204020204" pitchFamily="34" charset="-122"/>
              </a:rPr>
              <a:t>is the delay between when </a:t>
            </a:r>
            <a:r>
              <a:rPr lang="en-US" altLang="zh-CN" sz="2000" b="1" dirty="0">
                <a:latin typeface="+mj-lt"/>
                <a:ea typeface="微软雅黑" panose="020B0503020204020204" pitchFamily="34" charset="-122"/>
              </a:rPr>
              <a:t>a user enters a search term </a:t>
            </a:r>
            <a:r>
              <a:rPr lang="en-US" altLang="zh-CN" sz="2000" dirty="0">
                <a:latin typeface="+mj-lt"/>
                <a:ea typeface="微软雅黑" panose="020B0503020204020204" pitchFamily="34" charset="-122"/>
              </a:rPr>
              <a:t>and when </a:t>
            </a:r>
            <a:r>
              <a:rPr lang="en-US" altLang="zh-CN" sz="2000" b="1" dirty="0">
                <a:latin typeface="+mj-lt"/>
                <a:ea typeface="微软雅黑" panose="020B0503020204020204" pitchFamily="34" charset="-122"/>
              </a:rPr>
              <a:t>all the search-result content is generated and delivered to the client by Google Search, including</a:t>
            </a:r>
            <a:r>
              <a:rPr lang="en-US" altLang="zh-CN" sz="2000" dirty="0">
                <a:latin typeface="+mj-lt"/>
                <a:ea typeface="微软雅黑" panose="020B0503020204020204" pitchFamily="34" charset="-122"/>
              </a:rPr>
              <a:t> all corresponding images and embedded content. On average, an individual search performed by a user results in a total response load of 100 KB for desktop searches and 40 KB for mobile searches. </a:t>
            </a:r>
            <a:r>
              <a:rPr lang="en-US" altLang="zh-CN" sz="2000" u="sng" dirty="0">
                <a:latin typeface="+mj-lt"/>
                <a:ea typeface="微软雅黑" panose="020B0503020204020204" pitchFamily="34" charset="-122"/>
              </a:rPr>
              <a:t>As a metric, Search Latency represents delivery latency for small, delay-sensitive, dynamically-generated payloads.</a:t>
            </a:r>
          </a:p>
          <a:p>
            <a:endParaRPr lang="en-US" altLang="zh-CN" sz="2000" u="sng" dirty="0">
              <a:latin typeface="+mj-lt"/>
              <a:ea typeface="微软雅黑" panose="020B0503020204020204" pitchFamily="34" charset="-122"/>
            </a:endParaRPr>
          </a:p>
          <a:p>
            <a:r>
              <a:rPr lang="en-US" altLang="zh-CN" sz="2000" b="1" i="1" dirty="0">
                <a:latin typeface="+mj-lt"/>
                <a:ea typeface="微软雅黑" panose="020B0503020204020204" pitchFamily="34" charset="-122"/>
              </a:rPr>
              <a:t>Video Latency </a:t>
            </a:r>
            <a:r>
              <a:rPr lang="en-US" altLang="zh-CN" sz="2000" dirty="0">
                <a:latin typeface="+mj-lt"/>
                <a:ea typeface="微软雅黑" panose="020B0503020204020204" pitchFamily="34" charset="-122"/>
              </a:rPr>
              <a:t>for a video playback is measured as </a:t>
            </a:r>
            <a:r>
              <a:rPr lang="en-US" altLang="zh-CN" sz="2000" b="1" dirty="0">
                <a:latin typeface="+mj-lt"/>
                <a:ea typeface="微软雅黑" panose="020B0503020204020204" pitchFamily="34" charset="-122"/>
              </a:rPr>
              <a:t>the time between when a user hits "play" on a video to when the video starts playing.</a:t>
            </a:r>
            <a:r>
              <a:rPr lang="en-US" altLang="zh-CN" sz="2000" dirty="0">
                <a:latin typeface="+mj-lt"/>
                <a:ea typeface="微软雅黑" panose="020B0503020204020204" pitchFamily="34" charset="-122"/>
              </a:rPr>
              <a:t> To ensure smooth playbacks, video players typically buffer a couple seconds of video before playing the first frame. The amount of data the player loads depends on the bitrate of the playback.</a:t>
            </a:r>
          </a:p>
          <a:p>
            <a:endParaRPr lang="en-US" altLang="zh-CN" sz="2000" dirty="0">
              <a:latin typeface="+mj-lt"/>
              <a:ea typeface="微软雅黑" panose="020B0503020204020204" pitchFamily="34" charset="-122"/>
            </a:endParaRPr>
          </a:p>
          <a:p>
            <a:r>
              <a:rPr lang="en-US" altLang="zh-CN" sz="2000" b="1" i="1" dirty="0">
                <a:latin typeface="+mj-lt"/>
                <a:ea typeface="微软雅黑" panose="020B0503020204020204" pitchFamily="34" charset="-122"/>
              </a:rPr>
              <a:t>Video </a:t>
            </a:r>
            <a:r>
              <a:rPr lang="en-US" altLang="zh-CN" sz="2000" b="1" i="1" dirty="0" err="1">
                <a:latin typeface="+mj-lt"/>
                <a:ea typeface="微软雅黑" panose="020B0503020204020204" pitchFamily="34" charset="-122"/>
              </a:rPr>
              <a:t>Rebuffer</a:t>
            </a:r>
            <a:r>
              <a:rPr lang="en-US" altLang="zh-CN" sz="2000" b="1" i="1" dirty="0">
                <a:latin typeface="+mj-lt"/>
                <a:ea typeface="微软雅黑" panose="020B0503020204020204" pitchFamily="34" charset="-122"/>
              </a:rPr>
              <a:t> Rate</a:t>
            </a:r>
            <a:r>
              <a:rPr lang="en-US" altLang="zh-CN" sz="2000" dirty="0">
                <a:latin typeface="+mj-lt"/>
                <a:ea typeface="微软雅黑" panose="020B0503020204020204" pitchFamily="34" charset="-122"/>
              </a:rPr>
              <a:t>, or simply </a:t>
            </a:r>
            <a:r>
              <a:rPr lang="en-US" altLang="zh-CN" sz="2000" b="1" i="1" dirty="0" err="1">
                <a:latin typeface="+mj-lt"/>
                <a:ea typeface="微软雅黑" panose="020B0503020204020204" pitchFamily="34" charset="-122"/>
              </a:rPr>
              <a:t>Rebuffer</a:t>
            </a:r>
            <a:r>
              <a:rPr lang="en-US" altLang="zh-CN" sz="2000" b="1" i="1" dirty="0">
                <a:latin typeface="+mj-lt"/>
                <a:ea typeface="微软雅黑" panose="020B0503020204020204" pitchFamily="34" charset="-122"/>
              </a:rPr>
              <a:t> Rate </a:t>
            </a:r>
            <a:r>
              <a:rPr lang="en-US" altLang="zh-CN" sz="2000" dirty="0">
                <a:latin typeface="+mj-lt"/>
                <a:ea typeface="微软雅黑" panose="020B0503020204020204" pitchFamily="34" charset="-122"/>
              </a:rPr>
              <a:t>is the percentage of time that a video pauses during a playback to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data normalized by video watch time, where video watch time includes time spent rebuffering. In other words,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Rate is computed as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Time) /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Time + Video Play Time).</a:t>
            </a:r>
          </a:p>
        </p:txBody>
      </p:sp>
    </p:spTree>
    <p:extLst>
      <p:ext uri="{BB962C8B-B14F-4D97-AF65-F5344CB8AC3E}">
        <p14:creationId xmlns:p14="http://schemas.microsoft.com/office/powerpoint/2010/main" val="2631341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pic>
        <p:nvPicPr>
          <p:cNvPr id="2" name="图片 1">
            <a:extLst>
              <a:ext uri="{FF2B5EF4-FFF2-40B4-BE49-F238E27FC236}">
                <a16:creationId xmlns:a16="http://schemas.microsoft.com/office/drawing/2014/main" id="{6810D1E5-23F3-4E02-A3C6-0C07358A51CA}"/>
              </a:ext>
            </a:extLst>
          </p:cNvPr>
          <p:cNvPicPr>
            <a:picLocks noChangeAspect="1"/>
          </p:cNvPicPr>
          <p:nvPr/>
        </p:nvPicPr>
        <p:blipFill>
          <a:blip r:embed="rId3"/>
          <a:stretch>
            <a:fillRect/>
          </a:stretch>
        </p:blipFill>
        <p:spPr>
          <a:xfrm>
            <a:off x="1095824" y="1182228"/>
            <a:ext cx="4530949" cy="5354758"/>
          </a:xfrm>
          <a:prstGeom prst="rect">
            <a:avLst/>
          </a:prstGeom>
        </p:spPr>
      </p:pic>
      <p:pic>
        <p:nvPicPr>
          <p:cNvPr id="3" name="图片 2">
            <a:extLst>
              <a:ext uri="{FF2B5EF4-FFF2-40B4-BE49-F238E27FC236}">
                <a16:creationId xmlns:a16="http://schemas.microsoft.com/office/drawing/2014/main" id="{68C2217D-F889-4F7C-A80A-3E47040870C8}"/>
              </a:ext>
            </a:extLst>
          </p:cNvPr>
          <p:cNvPicPr>
            <a:picLocks noChangeAspect="1"/>
          </p:cNvPicPr>
          <p:nvPr/>
        </p:nvPicPr>
        <p:blipFill>
          <a:blip r:embed="rId4"/>
          <a:stretch>
            <a:fillRect/>
          </a:stretch>
        </p:blipFill>
        <p:spPr>
          <a:xfrm>
            <a:off x="6167244" y="985722"/>
            <a:ext cx="4928932" cy="5747771"/>
          </a:xfrm>
          <a:prstGeom prst="rect">
            <a:avLst/>
          </a:prstGeom>
        </p:spPr>
      </p:pic>
    </p:spTree>
    <p:extLst>
      <p:ext uri="{BB962C8B-B14F-4D97-AF65-F5344CB8AC3E}">
        <p14:creationId xmlns:p14="http://schemas.microsoft.com/office/powerpoint/2010/main" val="431415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Performance By Region</a:t>
            </a:r>
          </a:p>
        </p:txBody>
      </p:sp>
      <p:pic>
        <p:nvPicPr>
          <p:cNvPr id="5" name="图片 4">
            <a:extLst>
              <a:ext uri="{FF2B5EF4-FFF2-40B4-BE49-F238E27FC236}">
                <a16:creationId xmlns:a16="http://schemas.microsoft.com/office/drawing/2014/main" id="{7384A869-6A40-4125-A31E-107CC963FF40}"/>
              </a:ext>
            </a:extLst>
          </p:cNvPr>
          <p:cNvPicPr>
            <a:picLocks noChangeAspect="1"/>
          </p:cNvPicPr>
          <p:nvPr/>
        </p:nvPicPr>
        <p:blipFill>
          <a:blip r:embed="rId3"/>
          <a:stretch>
            <a:fillRect/>
          </a:stretch>
        </p:blipFill>
        <p:spPr>
          <a:xfrm>
            <a:off x="708943" y="4609162"/>
            <a:ext cx="10774113" cy="2009158"/>
          </a:xfrm>
          <a:prstGeom prst="rect">
            <a:avLst/>
          </a:prstGeom>
        </p:spPr>
      </p:pic>
      <p:sp>
        <p:nvSpPr>
          <p:cNvPr id="6" name="矩形 5">
            <a:extLst>
              <a:ext uri="{FF2B5EF4-FFF2-40B4-BE49-F238E27FC236}">
                <a16:creationId xmlns:a16="http://schemas.microsoft.com/office/drawing/2014/main" id="{412B9C0A-39E4-4B6B-BF19-B9267F275E90}"/>
              </a:ext>
            </a:extLst>
          </p:cNvPr>
          <p:cNvSpPr/>
          <p:nvPr/>
        </p:nvSpPr>
        <p:spPr>
          <a:xfrm>
            <a:off x="902382" y="986400"/>
            <a:ext cx="10387233" cy="3785652"/>
          </a:xfrm>
          <a:prstGeom prst="rect">
            <a:avLst/>
          </a:prstGeom>
        </p:spPr>
        <p:txBody>
          <a:bodyPr wrap="square">
            <a:spAutoFit/>
          </a:bodyPr>
          <a:lstStyle/>
          <a:p>
            <a:r>
              <a:rPr lang="zh-CN" altLang="en-US" sz="2000" dirty="0"/>
              <a:t>Differences in access-network quality and distance from Google servers result in RTT and retransmission rate variations for </a:t>
            </a:r>
            <a:r>
              <a:rPr lang="zh-CN" altLang="en-US" sz="2000" b="1" dirty="0"/>
              <a:t>different geographical regions</a:t>
            </a:r>
            <a:r>
              <a:rPr lang="zh-CN" altLang="en-US" sz="2000" dirty="0"/>
              <a:t>. We now look at QUIC</a:t>
            </a:r>
            <a:r>
              <a:rPr lang="en-US" altLang="zh-CN" sz="2000" dirty="0"/>
              <a:t>’</a:t>
            </a:r>
            <a:r>
              <a:rPr lang="zh-CN" altLang="en-US" sz="2000" dirty="0"/>
              <a:t>s impact on Search Latency and on Video Rebuffer Rate in select countries, chosen to span a wide range of network conditions. </a:t>
            </a:r>
            <a:endParaRPr lang="en-US" altLang="zh-CN" sz="2000" dirty="0"/>
          </a:p>
          <a:p>
            <a:r>
              <a:rPr lang="zh-CN" altLang="en-US" sz="2000" b="1" dirty="0"/>
              <a:t>Table 3 </a:t>
            </a:r>
            <a:r>
              <a:rPr lang="zh-CN" altLang="en-US" sz="2000" dirty="0"/>
              <a:t>show how QUIC</a:t>
            </a:r>
            <a:r>
              <a:rPr lang="en-US" altLang="zh-CN" sz="2000" dirty="0"/>
              <a:t>’</a:t>
            </a:r>
            <a:r>
              <a:rPr lang="zh-CN" altLang="en-US" sz="2000" dirty="0"/>
              <a:t>s performance impact varies by country.</a:t>
            </a:r>
          </a:p>
          <a:p>
            <a:r>
              <a:rPr lang="zh-CN" altLang="en-US" sz="2000" dirty="0"/>
              <a:t>In South Korea, which has the </a:t>
            </a:r>
            <a:r>
              <a:rPr lang="zh-CN" altLang="en-US" sz="2000" b="1" dirty="0"/>
              <a:t>lowest average RTT and the lowest network loss</a:t>
            </a:r>
            <a:r>
              <a:rPr lang="zh-CN" altLang="en-US" sz="2000" dirty="0"/>
              <a:t>, QUIC</a:t>
            </a:r>
            <a:r>
              <a:rPr lang="en-US" altLang="zh-CN" sz="2000" dirty="0"/>
              <a:t>’</a:t>
            </a:r>
            <a:r>
              <a:rPr lang="zh-CN" altLang="en-US" sz="2000" dirty="0"/>
              <a:t>s performance is closer to that of TCP. Network conditions in the United States are </a:t>
            </a:r>
            <a:r>
              <a:rPr lang="zh-CN" altLang="en-US" sz="2000" b="1" dirty="0"/>
              <a:t>more typical of the global average</a:t>
            </a:r>
            <a:r>
              <a:rPr lang="zh-CN" altLang="en-US" sz="2000" dirty="0"/>
              <a:t>, and QUIC shows greater improvements in the USA than in South Korea. India, which </a:t>
            </a:r>
            <a:r>
              <a:rPr lang="zh-CN" altLang="en-US" sz="2000" b="1" dirty="0"/>
              <a:t>has the highest average RTT and retransmission rate</a:t>
            </a:r>
            <a:r>
              <a:rPr lang="zh-CN" altLang="en-US" sz="2000" dirty="0"/>
              <a:t>, shows the highest benefits across the board. QUIC</a:t>
            </a:r>
            <a:r>
              <a:rPr lang="en-US" altLang="zh-CN" sz="2000" dirty="0"/>
              <a:t>’</a:t>
            </a:r>
            <a:r>
              <a:rPr lang="zh-CN" altLang="en-US" sz="2000" dirty="0"/>
              <a:t>s performance benefits over TLS/TCP are thus not uniformly distributed across geography or network quality: </a:t>
            </a:r>
            <a:r>
              <a:rPr lang="zh-CN" altLang="en-US" sz="2000" u="sng" dirty="0"/>
              <a:t>benefits are greater in networks and regions that have higher average RTT and higher network loss.</a:t>
            </a:r>
          </a:p>
        </p:txBody>
      </p:sp>
    </p:spTree>
    <p:extLst>
      <p:ext uri="{BB962C8B-B14F-4D97-AF65-F5344CB8AC3E}">
        <p14:creationId xmlns:p14="http://schemas.microsoft.com/office/powerpoint/2010/main" val="2766259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Server CPU Utilization</a:t>
            </a:r>
          </a:p>
        </p:txBody>
      </p:sp>
      <p:sp>
        <p:nvSpPr>
          <p:cNvPr id="6" name="矩形 5">
            <a:extLst>
              <a:ext uri="{FF2B5EF4-FFF2-40B4-BE49-F238E27FC236}">
                <a16:creationId xmlns:a16="http://schemas.microsoft.com/office/drawing/2014/main" id="{412B9C0A-39E4-4B6B-BF19-B9267F275E90}"/>
              </a:ext>
            </a:extLst>
          </p:cNvPr>
          <p:cNvSpPr/>
          <p:nvPr/>
        </p:nvSpPr>
        <p:spPr>
          <a:xfrm>
            <a:off x="902382" y="986400"/>
            <a:ext cx="10387233" cy="5324535"/>
          </a:xfrm>
          <a:prstGeom prst="rect">
            <a:avLst/>
          </a:prstGeom>
        </p:spPr>
        <p:txBody>
          <a:bodyPr wrap="square">
            <a:spAutoFit/>
          </a:bodyPr>
          <a:lstStyle/>
          <a:p>
            <a:r>
              <a:rPr lang="en-US" altLang="zh-CN" sz="2000" dirty="0"/>
              <a:t>The QUIC implementation was initially written with a focus on rapid feature development and ease of debugging, not CPU efficiency. When we started measuring the cost of serving YouTube traffic over QUIC, we found that QUIC’s server CPU-utilization was about </a:t>
            </a:r>
            <a:r>
              <a:rPr lang="en-US" altLang="zh-CN" sz="2000" b="1" dirty="0"/>
              <a:t>3.5 times higher </a:t>
            </a:r>
            <a:r>
              <a:rPr lang="en-US" altLang="zh-CN" sz="2000" dirty="0"/>
              <a:t>than TLS/TCP.</a:t>
            </a:r>
            <a:endParaRPr lang="en-US" altLang="zh-CN" sz="2000" u="sng" dirty="0"/>
          </a:p>
          <a:p>
            <a:r>
              <a:rPr lang="en-US" altLang="zh-CN" sz="2000" dirty="0"/>
              <a:t>The three major sources of QUIC’s CPU cost were: </a:t>
            </a:r>
            <a:r>
              <a:rPr lang="en-US" altLang="zh-CN" sz="2000" b="1" dirty="0"/>
              <a:t>cryptography, sending and receiving of UDP packets, and maintaining internal QUIC state.</a:t>
            </a:r>
          </a:p>
          <a:p>
            <a:endParaRPr lang="en-US" altLang="zh-CN" sz="2000" b="1" dirty="0"/>
          </a:p>
          <a:p>
            <a:r>
              <a:rPr lang="en-US" altLang="zh-CN" sz="2000" dirty="0"/>
              <a:t>To reduce cryptographic costs, we employed a hand-optimized version of the </a:t>
            </a:r>
            <a:r>
              <a:rPr lang="en-US" altLang="zh-CN" sz="2000" b="1" dirty="0"/>
              <a:t>ChaCha20 cipher favored by mobile clients. </a:t>
            </a:r>
          </a:p>
          <a:p>
            <a:r>
              <a:rPr lang="en-US" altLang="zh-CN" sz="2000" dirty="0"/>
              <a:t>To reduce packet receive costs, we used asynchronous packet reception from the kernel via a memory-mapped application ring buffer (Linux’s PACKET_RX_RING). </a:t>
            </a:r>
          </a:p>
          <a:p>
            <a:r>
              <a:rPr lang="en-US" altLang="zh-CN" sz="2000" dirty="0"/>
              <a:t>Finally, to reduce the cost of maintaining state, we rewrote critical paths and data-structures to be </a:t>
            </a:r>
            <a:r>
              <a:rPr lang="en-US" altLang="zh-CN" sz="2000" b="1" dirty="0"/>
              <a:t>more cache-efficient.</a:t>
            </a:r>
          </a:p>
          <a:p>
            <a:endParaRPr lang="en-US" altLang="zh-CN" sz="2000" b="1" dirty="0"/>
          </a:p>
          <a:p>
            <a:r>
              <a:rPr lang="en-US" altLang="zh-CN" sz="2000" dirty="0"/>
              <a:t>With these optimizations, we decreased the CPU cost of serving web traffic over QUIC to </a:t>
            </a:r>
            <a:r>
              <a:rPr lang="en-US" altLang="zh-CN" sz="2000" b="1" dirty="0"/>
              <a:t>approximately twice that of TLS/TCP</a:t>
            </a:r>
            <a:r>
              <a:rPr lang="en-US" altLang="zh-CN" sz="2000" dirty="0"/>
              <a:t>, which has allowed us to increase the levels of QUIC traffic we serve.</a:t>
            </a:r>
            <a:endParaRPr lang="zh-CN" altLang="en-US" sz="2000" dirty="0"/>
          </a:p>
        </p:txBody>
      </p:sp>
    </p:spTree>
    <p:extLst>
      <p:ext uri="{BB962C8B-B14F-4D97-AF65-F5344CB8AC3E}">
        <p14:creationId xmlns:p14="http://schemas.microsoft.com/office/powerpoint/2010/main" val="3059776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Performance Limitations</a:t>
            </a:r>
          </a:p>
        </p:txBody>
      </p:sp>
      <p:sp>
        <p:nvSpPr>
          <p:cNvPr id="6" name="矩形 5">
            <a:extLst>
              <a:ext uri="{FF2B5EF4-FFF2-40B4-BE49-F238E27FC236}">
                <a16:creationId xmlns:a16="http://schemas.microsoft.com/office/drawing/2014/main" id="{412B9C0A-39E4-4B6B-BF19-B9267F275E90}"/>
              </a:ext>
            </a:extLst>
          </p:cNvPr>
          <p:cNvSpPr/>
          <p:nvPr/>
        </p:nvSpPr>
        <p:spPr>
          <a:xfrm>
            <a:off x="902383" y="1536174"/>
            <a:ext cx="10387233" cy="4524315"/>
          </a:xfrm>
          <a:prstGeom prst="rect">
            <a:avLst/>
          </a:prstGeom>
        </p:spPr>
        <p:txBody>
          <a:bodyPr wrap="square">
            <a:spAutoFit/>
          </a:bodyPr>
          <a:lstStyle/>
          <a:p>
            <a:r>
              <a:rPr lang="en-US" altLang="zh-CN" sz="2400" b="1" dirty="0"/>
              <a:t>Pre-warmed connections: </a:t>
            </a:r>
            <a:r>
              <a:rPr lang="en-US" altLang="zh-CN" sz="2400" dirty="0"/>
              <a:t>When applications hide handshake latency by performing handshakes proactively, these applications receive no measurable benefit from QUIC’s 0-RTT handshake.</a:t>
            </a:r>
          </a:p>
          <a:p>
            <a:endParaRPr lang="en-US" altLang="zh-CN" sz="2400" dirty="0"/>
          </a:p>
          <a:p>
            <a:r>
              <a:rPr lang="en-US" altLang="zh-CN" sz="2400" b="1" dirty="0"/>
              <a:t>High bandwidth, low-delay, low-loss networks: </a:t>
            </a:r>
            <a:r>
              <a:rPr lang="en-US" altLang="zh-CN" sz="2400" dirty="0"/>
              <a:t>The use of QUIC on networks with plentiful bandwidth, low delay, and low loss rate, shows little gain and occasionally negative performance impact. When used over a very high-bandwidth (over 100 Mbps) and/or very low RTT connection (a few milliseconds), QUIC may perform worse than TCP. </a:t>
            </a:r>
          </a:p>
          <a:p>
            <a:endParaRPr lang="en-US" altLang="zh-CN" sz="2400" dirty="0"/>
          </a:p>
          <a:p>
            <a:r>
              <a:rPr lang="en-US" altLang="zh-CN" sz="2400" b="1" dirty="0"/>
              <a:t>Mobile devices: </a:t>
            </a:r>
            <a:r>
              <a:rPr lang="en-US" altLang="zh-CN" sz="2400" dirty="0"/>
              <a:t>QUIC’s gains for mobile users are generally more modest than gains for desktop users.</a:t>
            </a:r>
            <a:endParaRPr lang="zh-CN" altLang="en-US" sz="2400" dirty="0"/>
          </a:p>
        </p:txBody>
      </p:sp>
    </p:spTree>
    <p:extLst>
      <p:ext uri="{BB962C8B-B14F-4D97-AF65-F5344CB8AC3E}">
        <p14:creationId xmlns:p14="http://schemas.microsoft.com/office/powerpoint/2010/main" val="1226308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WHAT’s QUIC</a:t>
            </a:r>
            <a:endParaRPr lang="zh-CN" altLang="en-US" dirty="0"/>
          </a:p>
        </p:txBody>
      </p:sp>
      <p:sp>
        <p:nvSpPr>
          <p:cNvPr id="12" name="矩形 11"/>
          <p:cNvSpPr/>
          <p:nvPr/>
        </p:nvSpPr>
        <p:spPr>
          <a:xfrm>
            <a:off x="399956" y="1442105"/>
            <a:ext cx="4692650" cy="4401205"/>
          </a:xfrm>
          <a:prstGeom prst="rect">
            <a:avLst/>
          </a:prstGeom>
        </p:spPr>
        <p:txBody>
          <a:bodyPr wrap="square">
            <a:spAutoFit/>
          </a:bodyPr>
          <a:lstStyle/>
          <a:p>
            <a:r>
              <a:rPr lang="en-US" altLang="zh-CN" sz="2000" b="1" dirty="0">
                <a:latin typeface="+mj-lt"/>
                <a:ea typeface="微软雅黑" panose="020B0503020204020204" pitchFamily="34" charset="-122"/>
              </a:rPr>
              <a:t>QUIC (Quick </a:t>
            </a:r>
            <a:r>
              <a:rPr lang="en-US" altLang="zh-CN" sz="2000" b="1" dirty="0" err="1">
                <a:latin typeface="+mj-lt"/>
                <a:ea typeface="微软雅黑" panose="020B0503020204020204" pitchFamily="34" charset="-122"/>
              </a:rPr>
              <a:t>Udp</a:t>
            </a:r>
            <a:r>
              <a:rPr lang="en-US" altLang="zh-CN" sz="2000" b="1" dirty="0">
                <a:latin typeface="+mj-lt"/>
                <a:ea typeface="微软雅黑" panose="020B0503020204020204" pitchFamily="34" charset="-122"/>
              </a:rPr>
              <a:t> Internet Connection)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A new transport designed from the ground up to improve performance for HTTPS traffic and to enable </a:t>
            </a:r>
            <a:r>
              <a:rPr lang="en-US" altLang="zh-CN" sz="2000" b="1" dirty="0">
                <a:latin typeface="+mj-lt"/>
                <a:ea typeface="微软雅黑" panose="020B0503020204020204" pitchFamily="34" charset="-122"/>
              </a:rPr>
              <a:t>rapid deployment </a:t>
            </a:r>
            <a:r>
              <a:rPr lang="en-US" altLang="zh-CN" sz="2000" dirty="0">
                <a:latin typeface="+mj-lt"/>
                <a:ea typeface="微软雅黑" panose="020B0503020204020204" pitchFamily="34" charset="-122"/>
              </a:rPr>
              <a:t>and </a:t>
            </a:r>
            <a:r>
              <a:rPr lang="en-US" altLang="zh-CN" sz="2000" b="1" dirty="0">
                <a:latin typeface="+mj-lt"/>
                <a:ea typeface="微软雅黑" panose="020B0503020204020204" pitchFamily="34" charset="-122"/>
              </a:rPr>
              <a:t>continued evolution of transport mechanisms</a:t>
            </a:r>
            <a:r>
              <a:rPr lang="en-US" altLang="zh-CN" sz="2000" dirty="0">
                <a:latin typeface="+mj-lt"/>
                <a:ea typeface="微软雅黑" panose="020B0503020204020204" pitchFamily="34" charset="-122"/>
              </a:rPr>
              <a:t>.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replaces most of the traditional HTTPS stack: HTTP/2, TLS, and TCP (Figure 1).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is </a:t>
            </a:r>
            <a:r>
              <a:rPr lang="en-US" altLang="zh-CN" sz="2000" dirty="0">
                <a:ea typeface="微软雅黑" panose="020B0503020204020204" pitchFamily="34" charset="-122"/>
              </a:rPr>
              <a:t>developed</a:t>
            </a:r>
            <a:r>
              <a:rPr lang="en-US" altLang="zh-CN" sz="2000" dirty="0">
                <a:latin typeface="+mj-lt"/>
                <a:ea typeface="微软雅黑" panose="020B0503020204020204" pitchFamily="34" charset="-122"/>
              </a:rPr>
              <a:t> as a user-space transport with UDP as a substrate.</a:t>
            </a:r>
            <a:endParaRPr lang="zh-CN" altLang="en-US" sz="2000" dirty="0">
              <a:latin typeface="+mj-lt"/>
              <a:ea typeface="微软雅黑" panose="020B0503020204020204" pitchFamily="34" charset="-122"/>
            </a:endParaRPr>
          </a:p>
        </p:txBody>
      </p:sp>
      <p:pic>
        <p:nvPicPr>
          <p:cNvPr id="17" name="图片 16">
            <a:extLst>
              <a:ext uri="{FF2B5EF4-FFF2-40B4-BE49-F238E27FC236}">
                <a16:creationId xmlns:a16="http://schemas.microsoft.com/office/drawing/2014/main" id="{2BC79193-7E49-4E56-BCCD-633294E5F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06" y="1659285"/>
            <a:ext cx="7020209" cy="3756610"/>
          </a:xfrm>
          <a:prstGeom prst="rect">
            <a:avLst/>
          </a:prstGeom>
        </p:spPr>
      </p:pic>
    </p:spTree>
    <p:extLst>
      <p:ext uri="{BB962C8B-B14F-4D97-AF65-F5344CB8AC3E}">
        <p14:creationId xmlns:p14="http://schemas.microsoft.com/office/powerpoint/2010/main" val="3388663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Packet Size Considerations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24139"/>
            <a:ext cx="10387233" cy="2308324"/>
          </a:xfrm>
          <a:prstGeom prst="rect">
            <a:avLst/>
          </a:prstGeom>
        </p:spPr>
        <p:txBody>
          <a:bodyPr wrap="square">
            <a:spAutoFit/>
          </a:bodyPr>
          <a:lstStyle/>
          <a:p>
            <a:r>
              <a:rPr lang="en-US" altLang="zh-CN" sz="2400" dirty="0"/>
              <a:t>We tested a range of possible UDP payload sizes, </a:t>
            </a:r>
            <a:r>
              <a:rPr lang="en-US" altLang="zh-CN" sz="2400" b="1" dirty="0"/>
              <a:t>from 1200 bytes up to 1500 bytes, in 5 byte increments</a:t>
            </a:r>
            <a:r>
              <a:rPr lang="en-US" altLang="zh-CN" sz="2400" dirty="0"/>
              <a:t>. For each packet size, </a:t>
            </a:r>
            <a:r>
              <a:rPr lang="en-US" altLang="zh-CN" sz="2400" b="1" dirty="0"/>
              <a:t>approximately 25,000 instances </a:t>
            </a:r>
            <a:r>
              <a:rPr lang="en-US" altLang="zh-CN" sz="2400" dirty="0"/>
              <a:t>of Chrome would attempt to send UDP packets of that size to an echo server on our network and wait for a response. If at least one response was received, this trial counted as a reachability success, otherwise it was considered to be a failure.</a:t>
            </a:r>
          </a:p>
        </p:txBody>
      </p:sp>
      <p:pic>
        <p:nvPicPr>
          <p:cNvPr id="2" name="图片 1">
            <a:extLst>
              <a:ext uri="{FF2B5EF4-FFF2-40B4-BE49-F238E27FC236}">
                <a16:creationId xmlns:a16="http://schemas.microsoft.com/office/drawing/2014/main" id="{C2E5C765-1740-44D8-846C-86A5CB584032}"/>
              </a:ext>
            </a:extLst>
          </p:cNvPr>
          <p:cNvPicPr>
            <a:picLocks noChangeAspect="1"/>
          </p:cNvPicPr>
          <p:nvPr/>
        </p:nvPicPr>
        <p:blipFill>
          <a:blip r:embed="rId3"/>
          <a:stretch>
            <a:fillRect/>
          </a:stretch>
        </p:blipFill>
        <p:spPr>
          <a:xfrm>
            <a:off x="2113721" y="3632463"/>
            <a:ext cx="7964557" cy="2961820"/>
          </a:xfrm>
          <a:prstGeom prst="rect">
            <a:avLst/>
          </a:prstGeom>
        </p:spPr>
      </p:pic>
    </p:spTree>
    <p:extLst>
      <p:ext uri="{BB962C8B-B14F-4D97-AF65-F5344CB8AC3E}">
        <p14:creationId xmlns:p14="http://schemas.microsoft.com/office/powerpoint/2010/main" val="708508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UDP Blockage and Throttling</a:t>
            </a:r>
          </a:p>
        </p:txBody>
      </p:sp>
      <p:sp>
        <p:nvSpPr>
          <p:cNvPr id="6" name="矩形 5">
            <a:extLst>
              <a:ext uri="{FF2B5EF4-FFF2-40B4-BE49-F238E27FC236}">
                <a16:creationId xmlns:a16="http://schemas.microsoft.com/office/drawing/2014/main" id="{412B9C0A-39E4-4B6B-BF19-B9267F275E90}"/>
              </a:ext>
            </a:extLst>
          </p:cNvPr>
          <p:cNvSpPr/>
          <p:nvPr/>
        </p:nvSpPr>
        <p:spPr>
          <a:xfrm>
            <a:off x="1031194" y="1720840"/>
            <a:ext cx="10387233" cy="3416320"/>
          </a:xfrm>
          <a:prstGeom prst="rect">
            <a:avLst/>
          </a:prstGeom>
        </p:spPr>
        <p:txBody>
          <a:bodyPr wrap="square">
            <a:spAutoFit/>
          </a:bodyPr>
          <a:lstStyle/>
          <a:p>
            <a:r>
              <a:rPr lang="en-US" altLang="zh-CN" sz="2400" dirty="0"/>
              <a:t>QUIC is successfully used for 95.3% of video clients attempting to use QUIC. 4.4% of clients are unable to use QUIC, meaning that </a:t>
            </a:r>
            <a:r>
              <a:rPr lang="en-US" altLang="zh-CN" sz="2400" b="1" dirty="0"/>
              <a:t>QUIC or UDP is blocked </a:t>
            </a:r>
            <a:r>
              <a:rPr lang="en-US" altLang="zh-CN" sz="2400" dirty="0"/>
              <a:t>or </a:t>
            </a:r>
            <a:r>
              <a:rPr lang="en-US" altLang="zh-CN" sz="2400" b="1" dirty="0"/>
              <a:t>the path’s MTU is too small</a:t>
            </a:r>
            <a:r>
              <a:rPr lang="en-US" altLang="zh-CN" sz="2400" dirty="0"/>
              <a:t>. Manual inspection showed that these users are commonly found in corporate networks, and are likely </a:t>
            </a:r>
            <a:r>
              <a:rPr lang="en-US" altLang="zh-CN" sz="2400" b="1" dirty="0"/>
              <a:t>behind enterprise firewalls</a:t>
            </a:r>
            <a:r>
              <a:rPr lang="en-US" altLang="zh-CN" sz="2400" dirty="0"/>
              <a:t>. </a:t>
            </a:r>
            <a:r>
              <a:rPr lang="en-US" altLang="zh-CN" sz="2400" b="1" dirty="0"/>
              <a:t>We have not seen an entire ISP blocking QUIC or UDP.</a:t>
            </a:r>
          </a:p>
          <a:p>
            <a:endParaRPr lang="en-US" altLang="zh-CN" sz="2400" b="1" dirty="0"/>
          </a:p>
          <a:p>
            <a:r>
              <a:rPr lang="en-US" altLang="zh-CN" sz="2400" dirty="0"/>
              <a:t>The remaining 0.3% of users are in networks that seem to rate limit QUIC and/or UDP traffic. We detect rate limiting as substantially elevated packet loss rate and decreased bandwidth </a:t>
            </a:r>
            <a:r>
              <a:rPr lang="en-US" altLang="zh-CN" sz="2400" b="1" dirty="0"/>
              <a:t>at peak times of day, when traffic is high.</a:t>
            </a:r>
          </a:p>
        </p:txBody>
      </p:sp>
    </p:spTree>
    <p:extLst>
      <p:ext uri="{BB962C8B-B14F-4D97-AF65-F5344CB8AC3E}">
        <p14:creationId xmlns:p14="http://schemas.microsoft.com/office/powerpoint/2010/main" val="1389546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Forward Error Correction</a:t>
            </a:r>
          </a:p>
        </p:txBody>
      </p:sp>
      <p:sp>
        <p:nvSpPr>
          <p:cNvPr id="6" name="矩形 5">
            <a:extLst>
              <a:ext uri="{FF2B5EF4-FFF2-40B4-BE49-F238E27FC236}">
                <a16:creationId xmlns:a16="http://schemas.microsoft.com/office/drawing/2014/main" id="{412B9C0A-39E4-4B6B-BF19-B9267F275E90}"/>
              </a:ext>
            </a:extLst>
          </p:cNvPr>
          <p:cNvSpPr/>
          <p:nvPr/>
        </p:nvSpPr>
        <p:spPr>
          <a:xfrm>
            <a:off x="1031194" y="1720840"/>
            <a:ext cx="10387233" cy="3416320"/>
          </a:xfrm>
          <a:prstGeom prst="rect">
            <a:avLst/>
          </a:prstGeom>
        </p:spPr>
        <p:txBody>
          <a:bodyPr wrap="square">
            <a:spAutoFit/>
          </a:bodyPr>
          <a:lstStyle/>
          <a:p>
            <a:r>
              <a:rPr lang="en-US" altLang="zh-CN" sz="2400" dirty="0"/>
              <a:t>We experimented with various packet protection policies—protecting only HTTP headers, protecting all data, sending an FEC packet only on quiescence—and found similar outcomes. While retransmission rates decreased measurably, </a:t>
            </a:r>
            <a:r>
              <a:rPr lang="en-US" altLang="zh-CN" sz="2400" b="1" dirty="0"/>
              <a:t>FEC had statistically insignificant impact</a:t>
            </a:r>
            <a:r>
              <a:rPr lang="en-US" altLang="zh-CN" sz="2400" dirty="0"/>
              <a:t> on Search Latency and increased both Video Latency and Video </a:t>
            </a:r>
            <a:r>
              <a:rPr lang="en-US" altLang="zh-CN" sz="2400" dirty="0" err="1"/>
              <a:t>Rebuffer</a:t>
            </a:r>
            <a:r>
              <a:rPr lang="en-US" altLang="zh-CN" sz="2400" dirty="0"/>
              <a:t> Rate for video playbacks.</a:t>
            </a:r>
          </a:p>
          <a:p>
            <a:endParaRPr lang="en-US" altLang="zh-CN" sz="2400" dirty="0"/>
          </a:p>
          <a:p>
            <a:r>
              <a:rPr lang="en-US" altLang="zh-CN" sz="2400" dirty="0"/>
              <a:t>In addition to benefits that were </a:t>
            </a:r>
            <a:r>
              <a:rPr lang="en-US" altLang="zh-CN" sz="2400" b="1" dirty="0"/>
              <a:t>not compelling</a:t>
            </a:r>
            <a:r>
              <a:rPr lang="en-US" altLang="zh-CN" sz="2400" dirty="0"/>
              <a:t>, implementing FEC </a:t>
            </a:r>
            <a:r>
              <a:rPr lang="en-US" altLang="zh-CN" sz="2400" b="1" dirty="0"/>
              <a:t>introduced a fair amount of code complexity. </a:t>
            </a:r>
            <a:r>
              <a:rPr lang="en-US" altLang="zh-CN" sz="2400" dirty="0"/>
              <a:t>Consequently, </a:t>
            </a:r>
            <a:r>
              <a:rPr lang="en-US" altLang="zh-CN" sz="2400" u="sng" dirty="0"/>
              <a:t>we removed support for XOR-based FEC from QUIC in early 2016.</a:t>
            </a:r>
          </a:p>
        </p:txBody>
      </p:sp>
    </p:spTree>
    <p:extLst>
      <p:ext uri="{BB962C8B-B14F-4D97-AF65-F5344CB8AC3E}">
        <p14:creationId xmlns:p14="http://schemas.microsoft.com/office/powerpoint/2010/main" val="4020417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User-space Development</a:t>
            </a:r>
          </a:p>
        </p:txBody>
      </p:sp>
      <p:sp>
        <p:nvSpPr>
          <p:cNvPr id="6" name="矩形 5">
            <a:extLst>
              <a:ext uri="{FF2B5EF4-FFF2-40B4-BE49-F238E27FC236}">
                <a16:creationId xmlns:a16="http://schemas.microsoft.com/office/drawing/2014/main" id="{412B9C0A-39E4-4B6B-BF19-B9267F275E90}"/>
              </a:ext>
            </a:extLst>
          </p:cNvPr>
          <p:cNvSpPr/>
          <p:nvPr/>
        </p:nvSpPr>
        <p:spPr>
          <a:xfrm>
            <a:off x="1095824" y="1187385"/>
            <a:ext cx="10387233" cy="2862322"/>
          </a:xfrm>
          <a:prstGeom prst="rect">
            <a:avLst/>
          </a:prstGeom>
        </p:spPr>
        <p:txBody>
          <a:bodyPr wrap="square">
            <a:spAutoFit/>
          </a:bodyPr>
          <a:lstStyle/>
          <a:p>
            <a:r>
              <a:rPr lang="en-US" altLang="zh-CN" sz="2000" dirty="0"/>
              <a:t>Development practices directly influence robustness of deployed code. In keeping with modern software development practices, we </a:t>
            </a:r>
            <a:r>
              <a:rPr lang="en-US" altLang="zh-CN" sz="2000" b="1" dirty="0"/>
              <a:t>relied heavily on extensive unit and end-to-end testing</a:t>
            </a:r>
            <a:r>
              <a:rPr lang="en-US" altLang="zh-CN" sz="2000" dirty="0"/>
              <a:t>. We used a network simulator built into the QUIC code to perform fine-grained congestion control testing. Such facilities, which are often limited in kernel development environments, </a:t>
            </a:r>
            <a:r>
              <a:rPr lang="en-US" altLang="zh-CN" sz="2000" b="1" dirty="0"/>
              <a:t>frequently caught significant bugs prior to deployment and live experimentation.</a:t>
            </a:r>
          </a:p>
          <a:p>
            <a:r>
              <a:rPr lang="en-US" altLang="zh-CN" sz="2000" dirty="0"/>
              <a:t>An added benefit of user-space development is that a user-space application is </a:t>
            </a:r>
            <a:r>
              <a:rPr lang="en-US" altLang="zh-CN" sz="2000" b="1" dirty="0"/>
              <a:t>not as memory-constrained as the kernel</a:t>
            </a:r>
            <a:r>
              <a:rPr lang="en-US" altLang="zh-CN" sz="2000" dirty="0"/>
              <a:t>, is </a:t>
            </a:r>
            <a:r>
              <a:rPr lang="en-US" altLang="zh-CN" sz="2000" b="1" dirty="0"/>
              <a:t>not limited by the kernel API</a:t>
            </a:r>
            <a:r>
              <a:rPr lang="en-US" altLang="zh-CN" sz="2000" dirty="0"/>
              <a:t>, and can freely interact with other systems in the server infrastructure. This allows for </a:t>
            </a:r>
            <a:r>
              <a:rPr lang="en-US" altLang="zh-CN" sz="2000" b="1" dirty="0"/>
              <a:t>extensive logging and integration with a rich server logging infrastructure</a:t>
            </a:r>
            <a:r>
              <a:rPr lang="en-US" altLang="zh-CN" sz="2000" dirty="0"/>
              <a:t>, which is invaluable for debugging.</a:t>
            </a:r>
          </a:p>
        </p:txBody>
      </p:sp>
      <p:pic>
        <p:nvPicPr>
          <p:cNvPr id="2" name="图片 1">
            <a:extLst>
              <a:ext uri="{FF2B5EF4-FFF2-40B4-BE49-F238E27FC236}">
                <a16:creationId xmlns:a16="http://schemas.microsoft.com/office/drawing/2014/main" id="{8054D2D7-1A09-401F-AEC2-5713EBB20136}"/>
              </a:ext>
            </a:extLst>
          </p:cNvPr>
          <p:cNvPicPr>
            <a:picLocks noChangeAspect="1"/>
          </p:cNvPicPr>
          <p:nvPr/>
        </p:nvPicPr>
        <p:blipFill>
          <a:blip r:embed="rId3"/>
          <a:stretch>
            <a:fillRect/>
          </a:stretch>
        </p:blipFill>
        <p:spPr>
          <a:xfrm>
            <a:off x="5826003" y="4049707"/>
            <a:ext cx="6143625" cy="2667000"/>
          </a:xfrm>
          <a:prstGeom prst="rect">
            <a:avLst/>
          </a:prstGeom>
        </p:spPr>
      </p:pic>
    </p:spTree>
    <p:extLst>
      <p:ext uri="{BB962C8B-B14F-4D97-AF65-F5344CB8AC3E}">
        <p14:creationId xmlns:p14="http://schemas.microsoft.com/office/powerpoint/2010/main" val="2935474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Experiences with Middleboxes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51508"/>
            <a:ext cx="10387233" cy="4154984"/>
          </a:xfrm>
          <a:prstGeom prst="rect">
            <a:avLst/>
          </a:prstGeom>
        </p:spPr>
        <p:txBody>
          <a:bodyPr wrap="square">
            <a:spAutoFit/>
          </a:bodyPr>
          <a:lstStyle/>
          <a:p>
            <a:r>
              <a:rPr lang="en-US" altLang="zh-CN" sz="2400" dirty="0"/>
              <a:t>In October 2016, we introduced a 1-bit change to the public flags field of the QUIC packet header. </a:t>
            </a:r>
            <a:r>
              <a:rPr lang="en-US" altLang="zh-CN" sz="2400" b="1" dirty="0"/>
              <a:t>This change resulted in pathological packet loss for users behind one brand of firewall that supported explicit blocking of QUIC traffic. </a:t>
            </a:r>
            <a:r>
              <a:rPr lang="en-US" altLang="zh-CN" sz="2400" dirty="0"/>
              <a:t>In previous versions of QUIC, this firewall correctly blocked all QUIC packets, causing clients to fall back to TCP. The firewall used the QUIC flags field to identify QUIC packets, and the 1-bit change in the flags field confounded this detection logic, causing the firewall </a:t>
            </a:r>
            <a:r>
              <a:rPr lang="en-US" altLang="zh-CN" sz="2400" b="1" dirty="0"/>
              <a:t>to allow initial packets through but blocking subsequent packets</a:t>
            </a:r>
            <a:r>
              <a:rPr lang="en-US" altLang="zh-CN" sz="2400" dirty="0"/>
              <a:t>. As a result, clients that were previously using TCP (since QUIC was previously successfully blocked) were now starting to use QUIC and then hitting </a:t>
            </a:r>
            <a:r>
              <a:rPr lang="en-US" altLang="zh-CN" sz="2400" b="1" dirty="0"/>
              <a:t>a packet black-hole</a:t>
            </a:r>
            <a:r>
              <a:rPr lang="en-US" altLang="zh-CN" sz="2400" dirty="0"/>
              <a:t>. The problem was fixed by reverting the flags change across our clients.</a:t>
            </a:r>
          </a:p>
        </p:txBody>
      </p:sp>
    </p:spTree>
    <p:extLst>
      <p:ext uri="{BB962C8B-B14F-4D97-AF65-F5344CB8AC3E}">
        <p14:creationId xmlns:p14="http://schemas.microsoft.com/office/powerpoint/2010/main" val="2629014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Experiences with Middleboxes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51508"/>
            <a:ext cx="10387233" cy="4524315"/>
          </a:xfrm>
          <a:prstGeom prst="rect">
            <a:avLst/>
          </a:prstGeom>
        </p:spPr>
        <p:txBody>
          <a:bodyPr wrap="square">
            <a:spAutoFit/>
          </a:bodyPr>
          <a:lstStyle/>
          <a:p>
            <a:r>
              <a:rPr lang="en-US" altLang="zh-CN" sz="2400" dirty="0"/>
              <a:t>While we were able to isolate the problem to one vendor in this instance, our process of reaching out to them does not scale to all middleboxes and vendors. </a:t>
            </a:r>
            <a:r>
              <a:rPr lang="en-US" altLang="zh-CN" sz="2400" b="1" dirty="0"/>
              <a:t>We do not know if other bits exposed by QUIC have been ossified by this or other middleboxes, and we do not have a method to answer this question at Internet scale. </a:t>
            </a:r>
            <a:r>
              <a:rPr lang="en-US" altLang="zh-CN" sz="2400" dirty="0"/>
              <a:t>We did learn that middlebox vendors are reactive. When traffic patterns change, they build responses to these observed changes. This pattern of behavior exposes a </a:t>
            </a:r>
            <a:r>
              <a:rPr lang="en-US" altLang="zh-CN" sz="2400" b="1" dirty="0"/>
              <a:t>"deployment impossibility cycle" </a:t>
            </a:r>
            <a:r>
              <a:rPr lang="en-US" altLang="zh-CN" sz="2400" dirty="0"/>
              <a:t>however, since deploying a protocol change widely requires it to work through a huge range of middleboxes, but middleboxes only change behavior in response to wide deployment of the change. </a:t>
            </a:r>
            <a:r>
              <a:rPr lang="en-US" altLang="zh-CN" sz="2400" u="sng" dirty="0"/>
              <a:t>This experience reinforces the premise on which QUIC was designed: when deploying end-to-end changes, encryption is the only means available to ensure that bits that ought not be used by a middlebox are in fact not used by one.</a:t>
            </a:r>
          </a:p>
        </p:txBody>
      </p:sp>
    </p:spTree>
    <p:extLst>
      <p:ext uri="{BB962C8B-B14F-4D97-AF65-F5344CB8AC3E}">
        <p14:creationId xmlns:p14="http://schemas.microsoft.com/office/powerpoint/2010/main" val="4141831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68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WHAT’s QUIC</a:t>
            </a:r>
            <a:endParaRPr lang="zh-CN" altLang="en-US" dirty="0"/>
          </a:p>
        </p:txBody>
      </p:sp>
      <p:sp>
        <p:nvSpPr>
          <p:cNvPr id="12" name="矩形 11"/>
          <p:cNvSpPr/>
          <p:nvPr/>
        </p:nvSpPr>
        <p:spPr>
          <a:xfrm>
            <a:off x="399956" y="1442105"/>
            <a:ext cx="4692650" cy="4401205"/>
          </a:xfrm>
          <a:prstGeom prst="rect">
            <a:avLst/>
          </a:prstGeom>
        </p:spPr>
        <p:txBody>
          <a:bodyPr wrap="square">
            <a:spAutoFit/>
          </a:bodyPr>
          <a:lstStyle/>
          <a:p>
            <a:r>
              <a:rPr lang="en-US" altLang="zh-CN" sz="2000" b="1" dirty="0">
                <a:latin typeface="+mj-lt"/>
                <a:ea typeface="微软雅黑" panose="020B0503020204020204" pitchFamily="34" charset="-122"/>
              </a:rPr>
              <a:t>QUIC (Quick </a:t>
            </a:r>
            <a:r>
              <a:rPr lang="en-US" altLang="zh-CN" sz="2000" b="1" dirty="0" err="1">
                <a:latin typeface="+mj-lt"/>
                <a:ea typeface="微软雅黑" panose="020B0503020204020204" pitchFamily="34" charset="-122"/>
              </a:rPr>
              <a:t>Udp</a:t>
            </a:r>
            <a:r>
              <a:rPr lang="en-US" altLang="zh-CN" sz="2000" b="1" dirty="0">
                <a:latin typeface="+mj-lt"/>
                <a:ea typeface="微软雅黑" panose="020B0503020204020204" pitchFamily="34" charset="-122"/>
              </a:rPr>
              <a:t> Internet Connection)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A new transport designed from the ground up to improve performance for HTTPS traffic and to enable </a:t>
            </a:r>
            <a:r>
              <a:rPr lang="en-US" altLang="zh-CN" sz="2000" b="1" dirty="0">
                <a:latin typeface="+mj-lt"/>
                <a:ea typeface="微软雅黑" panose="020B0503020204020204" pitchFamily="34" charset="-122"/>
              </a:rPr>
              <a:t>rapid deployment </a:t>
            </a:r>
            <a:r>
              <a:rPr lang="en-US" altLang="zh-CN" sz="2000" dirty="0">
                <a:latin typeface="+mj-lt"/>
                <a:ea typeface="微软雅黑" panose="020B0503020204020204" pitchFamily="34" charset="-122"/>
              </a:rPr>
              <a:t>and </a:t>
            </a:r>
            <a:r>
              <a:rPr lang="en-US" altLang="zh-CN" sz="2000" b="1" dirty="0">
                <a:latin typeface="+mj-lt"/>
                <a:ea typeface="微软雅黑" panose="020B0503020204020204" pitchFamily="34" charset="-122"/>
              </a:rPr>
              <a:t>continued evolution of transport mechanisms</a:t>
            </a:r>
            <a:r>
              <a:rPr lang="en-US" altLang="zh-CN" sz="2000" dirty="0">
                <a:latin typeface="+mj-lt"/>
                <a:ea typeface="微软雅黑" panose="020B0503020204020204" pitchFamily="34" charset="-122"/>
              </a:rPr>
              <a:t>.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replaces most of the traditional HTTPS stack: HTTP/2, TLS, and TCP (Figure 1).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is </a:t>
            </a:r>
            <a:r>
              <a:rPr lang="en-US" altLang="zh-CN" sz="2000" dirty="0">
                <a:ea typeface="微软雅黑" panose="020B0503020204020204" pitchFamily="34" charset="-122"/>
              </a:rPr>
              <a:t>developed</a:t>
            </a:r>
            <a:r>
              <a:rPr lang="en-US" altLang="zh-CN" sz="2000" dirty="0">
                <a:latin typeface="+mj-lt"/>
                <a:ea typeface="微软雅黑" panose="020B0503020204020204" pitchFamily="34" charset="-122"/>
              </a:rPr>
              <a:t> as a user-space transport with UDP as a substrate.</a:t>
            </a:r>
            <a:endParaRPr lang="zh-CN" altLang="en-US" sz="2000" dirty="0">
              <a:latin typeface="+mj-lt"/>
              <a:ea typeface="微软雅黑" panose="020B0503020204020204" pitchFamily="34" charset="-122"/>
            </a:endParaRPr>
          </a:p>
        </p:txBody>
      </p:sp>
      <p:pic>
        <p:nvPicPr>
          <p:cNvPr id="3" name="图片 2">
            <a:extLst>
              <a:ext uri="{FF2B5EF4-FFF2-40B4-BE49-F238E27FC236}">
                <a16:creationId xmlns:a16="http://schemas.microsoft.com/office/drawing/2014/main" id="{5B33F521-08CA-4981-A89F-9EF206757A9A}"/>
              </a:ext>
            </a:extLst>
          </p:cNvPr>
          <p:cNvPicPr>
            <a:picLocks noChangeAspect="1"/>
          </p:cNvPicPr>
          <p:nvPr/>
        </p:nvPicPr>
        <p:blipFill rotWithShape="1">
          <a:blip r:embed="rId2">
            <a:extLst>
              <a:ext uri="{28A0092B-C50C-407E-A947-70E740481C1C}">
                <a14:useLocalDpi xmlns:a14="http://schemas.microsoft.com/office/drawing/2010/main" val="0"/>
              </a:ext>
            </a:extLst>
          </a:blip>
          <a:srcRect l="17159" t="3705" r="17030" b="6080"/>
          <a:stretch/>
        </p:blipFill>
        <p:spPr>
          <a:xfrm>
            <a:off x="5325035" y="1382647"/>
            <a:ext cx="6648226" cy="4520119"/>
          </a:xfrm>
          <a:prstGeom prst="rect">
            <a:avLst/>
          </a:prstGeom>
        </p:spPr>
      </p:pic>
      <p:sp>
        <p:nvSpPr>
          <p:cNvPr id="5" name="文本框 4">
            <a:extLst>
              <a:ext uri="{FF2B5EF4-FFF2-40B4-BE49-F238E27FC236}">
                <a16:creationId xmlns:a16="http://schemas.microsoft.com/office/drawing/2014/main" id="{E5E00D42-6E2D-4AF2-B888-2E7A902B2371}"/>
              </a:ext>
            </a:extLst>
          </p:cNvPr>
          <p:cNvSpPr txBox="1"/>
          <p:nvPr/>
        </p:nvSpPr>
        <p:spPr>
          <a:xfrm>
            <a:off x="9135372" y="6122740"/>
            <a:ext cx="3056628" cy="584775"/>
          </a:xfrm>
          <a:prstGeom prst="rect">
            <a:avLst/>
          </a:prstGeom>
          <a:noFill/>
        </p:spPr>
        <p:txBody>
          <a:bodyPr wrap="square" rtlCol="0">
            <a:spAutoFit/>
          </a:bodyPr>
          <a:lstStyle/>
          <a:p>
            <a:r>
              <a:rPr lang="zh-CN" altLang="en-US" sz="1600" dirty="0"/>
              <a:t>本站开始支持 </a:t>
            </a:r>
            <a:r>
              <a:rPr lang="en-US" altLang="zh-CN" sz="1600" dirty="0"/>
              <a:t>QUIC</a:t>
            </a:r>
          </a:p>
          <a:p>
            <a:r>
              <a:rPr lang="en-US" altLang="zh-CN" sz="1600" dirty="0">
                <a:hlinkClick r:id="rId3"/>
              </a:rPr>
              <a:t>https://halfrost.com/quic_start/</a:t>
            </a:r>
            <a:r>
              <a:rPr lang="en-US" altLang="zh-CN" sz="1600" dirty="0"/>
              <a:t> </a:t>
            </a:r>
            <a:endParaRPr lang="zh-CN" altLang="en-US" sz="1600" dirty="0"/>
          </a:p>
        </p:txBody>
      </p:sp>
    </p:spTree>
    <p:extLst>
      <p:ext uri="{BB962C8B-B14F-4D97-AF65-F5344CB8AC3E}">
        <p14:creationId xmlns:p14="http://schemas.microsoft.com/office/powerpoint/2010/main" val="2006764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Road to Deployment</a:t>
            </a:r>
            <a:endParaRPr lang="zh-CN" altLang="en-US" dirty="0"/>
          </a:p>
        </p:txBody>
      </p:sp>
      <p:sp>
        <p:nvSpPr>
          <p:cNvPr id="12" name="矩形 11"/>
          <p:cNvSpPr/>
          <p:nvPr/>
        </p:nvSpPr>
        <p:spPr>
          <a:xfrm>
            <a:off x="1003253" y="1466312"/>
            <a:ext cx="10185494" cy="1015663"/>
          </a:xfrm>
          <a:prstGeom prst="rect">
            <a:avLst/>
          </a:prstGeom>
        </p:spPr>
        <p:txBody>
          <a:bodyPr wrap="square">
            <a:spAutoFit/>
          </a:bodyPr>
          <a:lstStyle/>
          <a:p>
            <a:r>
              <a:rPr lang="en-US" altLang="zh-CN" sz="2000" dirty="0">
                <a:latin typeface="+mj-lt"/>
                <a:ea typeface="微软雅黑" panose="020B0503020204020204" pitchFamily="34" charset="-122"/>
              </a:rPr>
              <a:t>QUIC has been globally deployed at Google on thousands of servers and is used to serve traffic to a range of clients including a widely-used web browser (Chrome) and a popular mobile video streaming app (YouTube).</a:t>
            </a:r>
          </a:p>
        </p:txBody>
      </p:sp>
      <p:sp>
        <p:nvSpPr>
          <p:cNvPr id="3" name="Rectangle 2">
            <a:extLst>
              <a:ext uri="{FF2B5EF4-FFF2-40B4-BE49-F238E27FC236}">
                <a16:creationId xmlns:a16="http://schemas.microsoft.com/office/drawing/2014/main" id="{3B6C1F63-4215-4092-804D-7DD69596A6A1}"/>
              </a:ext>
            </a:extLst>
          </p:cNvPr>
          <p:cNvSpPr>
            <a:spLocks noChangeArrowheads="1"/>
          </p:cNvSpPr>
          <p:nvPr/>
        </p:nvSpPr>
        <p:spPr bwMode="auto">
          <a:xfrm>
            <a:off x="1003253" y="3115776"/>
            <a:ext cx="1018549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On the server-side</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our experience comes from deploying QUIC at Google</a:t>
            </a:r>
            <a:r>
              <a:rPr kumimoji="0" lang="en-US"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 front-end servers, which collectively handle billions of requests a day from web browsers and mobile apps across a wide range of services. </a:t>
            </a:r>
            <a:endParaRPr kumimoji="0" lang="en-US"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On the client side</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we have deployed QUIC in Chrome, in our mobile video streaming YouTube app, and in the Google Search app on Android. We find that on average, QUIC reduces latency of </a:t>
            </a: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Google Search responses by 8.0% for desktop users and by 3.6% for mobile users, </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and reduces </a:t>
            </a: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rebuffer rates of YouTube playbacks by 18.0% for desktop users and 15.3% for mobile users.</a:t>
            </a:r>
            <a:endParaRPr kumimoji="0" lang="zh-CN" altLang="zh-CN"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073863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Road to Deployment</a:t>
            </a:r>
            <a:endParaRPr lang="zh-CN" altLang="en-US" dirty="0"/>
          </a:p>
        </p:txBody>
      </p:sp>
      <p:pic>
        <p:nvPicPr>
          <p:cNvPr id="5" name="图片 4">
            <a:extLst>
              <a:ext uri="{FF2B5EF4-FFF2-40B4-BE49-F238E27FC236}">
                <a16:creationId xmlns:a16="http://schemas.microsoft.com/office/drawing/2014/main" id="{96D986B0-34BC-492F-AB10-2CD0AB1B3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48" y="1728787"/>
            <a:ext cx="9839325" cy="5000625"/>
          </a:xfrm>
          <a:prstGeom prst="rect">
            <a:avLst/>
          </a:prstGeom>
        </p:spPr>
      </p:pic>
      <p:sp>
        <p:nvSpPr>
          <p:cNvPr id="3" name="Rectangle 2">
            <a:extLst>
              <a:ext uri="{FF2B5EF4-FFF2-40B4-BE49-F238E27FC236}">
                <a16:creationId xmlns:a16="http://schemas.microsoft.com/office/drawing/2014/main" id="{3B6C1F63-4215-4092-804D-7DD69596A6A1}"/>
              </a:ext>
            </a:extLst>
          </p:cNvPr>
          <p:cNvSpPr>
            <a:spLocks noChangeArrowheads="1"/>
          </p:cNvSpPr>
          <p:nvPr/>
        </p:nvSpPr>
        <p:spPr bwMode="auto">
          <a:xfrm>
            <a:off x="1003253" y="1177357"/>
            <a:ext cx="101854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As shown in Figure 2, QUIC is widely deployed: it currently accounts for over 30% of Google’s total egress traffic in bytes and consequently an estimated 7% of global Internet traffic [61].</a:t>
            </a:r>
            <a:endParaRPr kumimoji="0" lang="zh-CN" altLang="zh-CN"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816071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en-US" altLang="zh-CN" sz="5600" dirty="0"/>
              <a:t>WHY QUIC</a:t>
            </a:r>
            <a:endParaRPr lang="zh-CN" altLang="en-US" sz="5600" dirty="0"/>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2</a:t>
            </a:r>
            <a:endParaRPr lang="zh-CN" altLang="en-US" sz="60000" dirty="0">
              <a:solidFill>
                <a:srgbClr val="68578F"/>
              </a:solidFill>
            </a:endParaRPr>
          </a:p>
        </p:txBody>
      </p:sp>
    </p:spTree>
    <p:extLst>
      <p:ext uri="{BB962C8B-B14F-4D97-AF65-F5344CB8AC3E}">
        <p14:creationId xmlns:p14="http://schemas.microsoft.com/office/powerpoint/2010/main" val="1804821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ouko 1">
      <a:majorFont>
        <a:latin typeface="Times New Roman"/>
        <a:ea typeface="方正宋三简体"/>
        <a:cs typeface=""/>
      </a:majorFont>
      <a:minorFont>
        <a:latin typeface="Times New Roman"/>
        <a:ea typeface="方正宋三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TotalTime>
  <Words>6168</Words>
  <Application>Microsoft Office PowerPoint</Application>
  <PresentationFormat>宽屏</PresentationFormat>
  <Paragraphs>401</Paragraphs>
  <Slides>56</Slides>
  <Notes>36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56</vt:i4>
      </vt:variant>
    </vt:vector>
  </HeadingPairs>
  <TitlesOfParts>
    <vt:vector size="61" baseType="lpstr">
      <vt:lpstr>等线</vt:lpstr>
      <vt:lpstr>微软雅黑</vt:lpstr>
      <vt:lpstr>Times New Roman</vt:lpstr>
      <vt:lpstr>Arial</vt:lpstr>
      <vt:lpstr>Office 主题</vt:lpstr>
      <vt:lpstr>The QUIC Transport Protocol</vt:lpstr>
      <vt:lpstr>OUTLINE</vt:lpstr>
      <vt:lpstr>Outline</vt:lpstr>
      <vt:lpstr>INTRODUCTION</vt:lpstr>
      <vt:lpstr>WHAT’s QUIC</vt:lpstr>
      <vt:lpstr>WHAT’s QUIC</vt:lpstr>
      <vt:lpstr>The Road to Deployment</vt:lpstr>
      <vt:lpstr>The Road to Deployment</vt:lpstr>
      <vt:lpstr>WHY QUIC</vt:lpstr>
      <vt:lpstr>MOTIVATION: WHY QUIC</vt:lpstr>
      <vt:lpstr>MOTIVATION: WHY QUIC</vt:lpstr>
      <vt:lpstr>Protocol Entrenchment</vt:lpstr>
      <vt:lpstr>Implementation Entrenchment</vt:lpstr>
      <vt:lpstr>Handshake Delay</vt:lpstr>
      <vt:lpstr>Handshake Delay</vt:lpstr>
      <vt:lpstr>Head-of-line Blocking Delay</vt:lpstr>
      <vt:lpstr>QUIC’s Goal</vt:lpstr>
      <vt:lpstr>DESIGN &amp; IMPLEMENTATION</vt:lpstr>
      <vt:lpstr>DESIGN &amp; IMPLEMENTATION</vt:lpstr>
      <vt:lpstr>Connection Establishment</vt:lpstr>
      <vt:lpstr>Connection Establishment</vt:lpstr>
      <vt:lpstr>Connection Establishment</vt:lpstr>
      <vt:lpstr>Connection Establishment</vt:lpstr>
      <vt:lpstr>Stream Multiplexing</vt:lpstr>
      <vt:lpstr>Stream Multiplexing</vt:lpstr>
      <vt:lpstr>Stream Multiplexing</vt:lpstr>
      <vt:lpstr>Stream Multiplexing</vt:lpstr>
      <vt:lpstr>Authentication and Encryption</vt:lpstr>
      <vt:lpstr>Authentication and Encryption</vt:lpstr>
      <vt:lpstr>Authentication and Encryption</vt:lpstr>
      <vt:lpstr>Authentication and Encryption</vt:lpstr>
      <vt:lpstr>Authentication and Encryption</vt:lpstr>
      <vt:lpstr>Authentication and Encryption</vt:lpstr>
      <vt:lpstr>Loss Recovery</vt:lpstr>
      <vt:lpstr>Loss Recovery</vt:lpstr>
      <vt:lpstr>Flow Control</vt:lpstr>
      <vt:lpstr>Congestion Control</vt:lpstr>
      <vt:lpstr>NAT Rebinding and Connection Migration</vt:lpstr>
      <vt:lpstr>QUIC Discovery for HTTPS</vt:lpstr>
      <vt:lpstr>Open-Source Implementation</vt:lpstr>
      <vt:lpstr>EXPERIMENTS &amp; EXPERIENCES</vt:lpstr>
      <vt:lpstr>EXPERIMENTS &amp; EXPERIENCES</vt:lpstr>
      <vt:lpstr>Experimentation Framework</vt:lpstr>
      <vt:lpstr>QUIC Performance</vt:lpstr>
      <vt:lpstr>QUIC Performance</vt:lpstr>
      <vt:lpstr>QUIC Performance</vt:lpstr>
      <vt:lpstr>Performance By Region</vt:lpstr>
      <vt:lpstr>Server CPU Utilization</vt:lpstr>
      <vt:lpstr>Performance Limitations</vt:lpstr>
      <vt:lpstr>Packet Size Considerations</vt:lpstr>
      <vt:lpstr>UDP Blockage and Throttling</vt:lpstr>
      <vt:lpstr>Forward Error Correction</vt:lpstr>
      <vt:lpstr>User-space Development</vt:lpstr>
      <vt:lpstr>Experiences with Middleboxes</vt:lpstr>
      <vt:lpstr>Experiences with Middleboxes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Touko Hoshino</cp:lastModifiedBy>
  <cp:revision>99</cp:revision>
  <dcterms:created xsi:type="dcterms:W3CDTF">2014-04-01T11:22:20Z</dcterms:created>
  <dcterms:modified xsi:type="dcterms:W3CDTF">2019-11-17T16:11:13Z</dcterms:modified>
</cp:coreProperties>
</file>